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  <p:sldId id="258" r:id="rId5"/>
    <p:sldId id="262" r:id="rId6"/>
    <p:sldId id="272" r:id="rId7"/>
    <p:sldId id="269" r:id="rId8"/>
    <p:sldId id="270" r:id="rId9"/>
    <p:sldId id="271" r:id="rId10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Прогноз на 2015 г</a:t>
            </a:r>
            <a:r>
              <a:rPr lang="ru-RU" dirty="0"/>
              <a:t>.</a:t>
            </a:r>
          </a:p>
        </c:rich>
      </c:tx>
      <c:layout>
        <c:manualLayout>
          <c:xMode val="edge"/>
          <c:yMode val="edge"/>
          <c:x val="8.6177416601407444E-2"/>
          <c:y val="0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.40008461119496286"/>
          <c:y val="0.1555411525262452"/>
          <c:w val="0.58664979204131296"/>
          <c:h val="0.7352780442429"/>
        </c:manualLayout>
      </c:layout>
      <c:pie3DChart>
        <c:varyColors val="1"/>
      </c:pie3DChart>
    </c:plotArea>
    <c:legend>
      <c:legendPos val="r"/>
      <c:layout>
        <c:manualLayout>
          <c:xMode val="edge"/>
          <c:yMode val="edge"/>
          <c:x val="0.21691778818956295"/>
          <c:y val="0.41865396598445659"/>
          <c:w val="0.78308221181043736"/>
          <c:h val="0.58134603401554463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0.2346093230433007"/>
          <c:w val="0.35458375940088327"/>
          <c:h val="0.3751957791437133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Данные 2014 г.</c:v>
                </c:pt>
              </c:strCache>
            </c:strRef>
          </c:tx>
          <c:dLbls>
            <c:dLbl>
              <c:idx val="0"/>
              <c:layout>
                <c:manualLayout>
                  <c:x val="-7.5256982744944356E-2"/>
                  <c:y val="4.8792687666731498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r>
                      <a:rPr lang="ru-RU" smtClean="0"/>
                      <a:t>8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8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9.4758547427295226E-2"/>
                  <c:y val="2.1299666095436639E-3"/>
                </c:manualLayout>
              </c:layout>
              <c:tx>
                <c:rich>
                  <a:bodyPr/>
                  <a:lstStyle/>
                  <a:p>
                    <a:r>
                      <a:rPr lang="ru-RU" smtClean="0"/>
                      <a:t>44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Лист1!$A$2:$A$4</c:f>
              <c:strCache>
                <c:ptCount val="3"/>
                <c:pt idx="0">
                  <c:v>Республиканская субвенция 533 млн.руб.</c:v>
                </c:pt>
                <c:pt idx="1">
                  <c:v>Родительская плата 537 млн.руб</c:v>
                </c:pt>
                <c:pt idx="2">
                  <c:v>Муниципальный бюджет 837 млн.руб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0.28000000000000008</c:v>
                </c:pt>
                <c:pt idx="1">
                  <c:v>0.28000000000000008</c:v>
                </c:pt>
                <c:pt idx="2">
                  <c:v>0.44000000000000028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35697003267980765"/>
          <c:y val="0.10452079398585359"/>
          <c:w val="0.6322317644978227"/>
          <c:h val="0.72564063763030318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83030F-04CC-4FCC-AD9E-E2099DA9C773}" type="doc">
      <dgm:prSet loTypeId="urn:microsoft.com/office/officeart/2005/8/layout/target3" loCatId="relationship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FE877388-30A8-4391-8379-70E3538A4653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С 1 сентября 2013 г. </a:t>
          </a:r>
        </a:p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ФЗ « Об образовании»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5A0A14D-6F49-492E-B229-7660C26B3097}" type="parTrans" cxnId="{F374998B-514D-4905-8559-3F4ABD11E695}">
      <dgm:prSet/>
      <dgm:spPr/>
      <dgm:t>
        <a:bodyPr/>
        <a:lstStyle/>
        <a:p>
          <a:endParaRPr lang="ru-RU"/>
        </a:p>
      </dgm:t>
    </dgm:pt>
    <dgm:pt modelId="{182D9153-2D1D-4976-8C52-C6DF83A60195}" type="sibTrans" cxnId="{F374998B-514D-4905-8559-3F4ABD11E695}">
      <dgm:prSet/>
      <dgm:spPr/>
      <dgm:t>
        <a:bodyPr/>
        <a:lstStyle/>
        <a:p>
          <a:endParaRPr lang="ru-RU"/>
        </a:p>
      </dgm:t>
    </dgm:pt>
    <dgm:pt modelId="{AD82C2D1-88A1-413C-BC2B-4E67C80DFF7C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00" b="1" dirty="0" smtClean="0">
              <a:latin typeface="Times New Roman" pitchFamily="18" charset="0"/>
              <a:cs typeface="Times New Roman" pitchFamily="18" charset="0"/>
            </a:rPr>
            <a:t>Статья 65. </a:t>
          </a:r>
          <a:r>
            <a:rPr lang="ru-RU" sz="1500" dirty="0" smtClean="0">
              <a:latin typeface="Times New Roman" pitchFamily="18" charset="0"/>
              <a:cs typeface="Times New Roman" pitchFamily="18" charset="0"/>
            </a:rPr>
            <a:t>плата, взимаемая с родителей (законных представителей) за присмотр и уход за детьми, осваивающими образовательные программы дошкольного образования в организациях, осуществляющих образовательную деятельность.</a:t>
          </a:r>
        </a:p>
        <a:p>
          <a:pPr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42DA6DA4-45A4-4846-B1D7-2C9A3C973167}" type="parTrans" cxnId="{1770CD8E-81C1-4AD0-B2B3-02501AA9AC0F}">
      <dgm:prSet/>
      <dgm:spPr/>
      <dgm:t>
        <a:bodyPr/>
        <a:lstStyle/>
        <a:p>
          <a:endParaRPr lang="ru-RU"/>
        </a:p>
      </dgm:t>
    </dgm:pt>
    <dgm:pt modelId="{D51C0BC6-EABB-48AA-9B40-689ABA5F0EF1}" type="sibTrans" cxnId="{1770CD8E-81C1-4AD0-B2B3-02501AA9AC0F}">
      <dgm:prSet/>
      <dgm:spPr/>
      <dgm:t>
        <a:bodyPr/>
        <a:lstStyle/>
        <a:p>
          <a:endParaRPr lang="ru-RU"/>
        </a:p>
      </dgm:t>
    </dgm:pt>
    <dgm:pt modelId="{3F9F8245-5E75-4B22-85BA-87D53B536E43}">
      <dgm:prSet phldrT="[Текст]" custT="1"/>
      <dgm:spPr/>
      <dgm:t>
        <a:bodyPr/>
        <a:lstStyle/>
        <a:p>
          <a:r>
            <a:rPr lang="ru-RU" sz="1500" b="1" dirty="0" smtClean="0">
              <a:latin typeface="Times New Roman" pitchFamily="18" charset="0"/>
              <a:cs typeface="Times New Roman" pitchFamily="18" charset="0"/>
            </a:rPr>
            <a:t>П.2. </a:t>
          </a:r>
          <a:r>
            <a:rPr lang="ru-RU" sz="1500" dirty="0" smtClean="0">
              <a:latin typeface="Times New Roman" pitchFamily="18" charset="0"/>
              <a:cs typeface="Times New Roman" pitchFamily="18" charset="0"/>
            </a:rPr>
            <a:t>За присмотр и уход за ребенком учредитель организации, осуществляющей образовательную деятельность, вправе устанавливать плату, взимаемую с родителей( законных представителей) (далее – родительская плата, и ее размер, если иное не установлено настоящим Федеральным законом. Учредитель вправе снизить размер родительской платы или не взимать ее с отдельных категорий родителей ( законных представителей) в определяемых им случаях и порядке.</a:t>
          </a:r>
          <a:endParaRPr lang="ru-RU" sz="1500" dirty="0">
            <a:latin typeface="Times New Roman" pitchFamily="18" charset="0"/>
            <a:cs typeface="Times New Roman" pitchFamily="18" charset="0"/>
          </a:endParaRPr>
        </a:p>
      </dgm:t>
    </dgm:pt>
    <dgm:pt modelId="{B3129706-0B18-4B61-B021-A39A112D270F}" type="sibTrans" cxnId="{A323D29C-EE50-4002-9D1F-4A70497C1F8A}">
      <dgm:prSet/>
      <dgm:spPr/>
      <dgm:t>
        <a:bodyPr/>
        <a:lstStyle/>
        <a:p>
          <a:endParaRPr lang="ru-RU"/>
        </a:p>
      </dgm:t>
    </dgm:pt>
    <dgm:pt modelId="{15BFAB5D-F6EE-4ACA-8DED-81A881FF4D58}" type="parTrans" cxnId="{A323D29C-EE50-4002-9D1F-4A70497C1F8A}">
      <dgm:prSet/>
      <dgm:spPr/>
      <dgm:t>
        <a:bodyPr/>
        <a:lstStyle/>
        <a:p>
          <a:endParaRPr lang="ru-RU"/>
        </a:p>
      </dgm:t>
    </dgm:pt>
    <dgm:pt modelId="{3BC2B8CD-7CDF-4AEE-A156-E0E84B8FC603}" type="pres">
      <dgm:prSet presAssocID="{0583030F-04CC-4FCC-AD9E-E2099DA9C773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AF3FDB6-E3D7-4114-909B-CE483B9F39A1}" type="pres">
      <dgm:prSet presAssocID="{FE877388-30A8-4391-8379-70E3538A4653}" presName="circle1" presStyleLbl="node1" presStyleIdx="0" presStyleCnt="3" custScaleX="149893" custLinFactNeighborX="7619" custLinFactNeighborY="-162"/>
      <dgm:spPr/>
    </dgm:pt>
    <dgm:pt modelId="{5A8220DE-455E-4BE0-A680-9627D22F97DF}" type="pres">
      <dgm:prSet presAssocID="{FE877388-30A8-4391-8379-70E3538A4653}" presName="space" presStyleCnt="0"/>
      <dgm:spPr/>
    </dgm:pt>
    <dgm:pt modelId="{CC4BADF7-13E1-4C7B-BFD9-01C8800019B4}" type="pres">
      <dgm:prSet presAssocID="{FE877388-30A8-4391-8379-70E3538A4653}" presName="rect1" presStyleLbl="alignAcc1" presStyleIdx="0" presStyleCnt="3" custScaleY="103560" custLinFactNeighborX="1930" custLinFactNeighborY="552"/>
      <dgm:spPr/>
      <dgm:t>
        <a:bodyPr/>
        <a:lstStyle/>
        <a:p>
          <a:endParaRPr lang="ru-RU"/>
        </a:p>
      </dgm:t>
    </dgm:pt>
    <dgm:pt modelId="{EC71397A-F7BA-454E-8BF9-8A60D96BF532}" type="pres">
      <dgm:prSet presAssocID="{AD82C2D1-88A1-413C-BC2B-4E67C80DFF7C}" presName="vertSpace2" presStyleLbl="node1" presStyleIdx="0" presStyleCnt="3"/>
      <dgm:spPr/>
    </dgm:pt>
    <dgm:pt modelId="{6A264751-7808-4D2A-9932-ADB93B701B22}" type="pres">
      <dgm:prSet presAssocID="{AD82C2D1-88A1-413C-BC2B-4E67C80DFF7C}" presName="circle2" presStyleLbl="node1" presStyleIdx="1" presStyleCnt="3" custScaleX="137823"/>
      <dgm:spPr/>
    </dgm:pt>
    <dgm:pt modelId="{830ABE85-82C5-4F74-AF68-513CE86E9A29}" type="pres">
      <dgm:prSet presAssocID="{AD82C2D1-88A1-413C-BC2B-4E67C80DFF7C}" presName="rect2" presStyleLbl="alignAcc1" presStyleIdx="1" presStyleCnt="3" custScaleY="121606"/>
      <dgm:spPr/>
      <dgm:t>
        <a:bodyPr/>
        <a:lstStyle/>
        <a:p>
          <a:endParaRPr lang="ru-RU"/>
        </a:p>
      </dgm:t>
    </dgm:pt>
    <dgm:pt modelId="{7BEE0832-9DF0-4C35-819E-C4E5BE9C6284}" type="pres">
      <dgm:prSet presAssocID="{3F9F8245-5E75-4B22-85BA-87D53B536E43}" presName="vertSpace3" presStyleLbl="node1" presStyleIdx="1" presStyleCnt="3"/>
      <dgm:spPr/>
    </dgm:pt>
    <dgm:pt modelId="{45930A8B-67AB-40E2-BA1C-582E632A2B74}" type="pres">
      <dgm:prSet presAssocID="{3F9F8245-5E75-4B22-85BA-87D53B536E43}" presName="circle3" presStyleLbl="node1" presStyleIdx="2" presStyleCnt="3"/>
      <dgm:spPr/>
    </dgm:pt>
    <dgm:pt modelId="{1B0FCEA1-4F51-48D7-953D-8FCEFF2B21DF}" type="pres">
      <dgm:prSet presAssocID="{3F9F8245-5E75-4B22-85BA-87D53B536E43}" presName="rect3" presStyleLbl="alignAcc1" presStyleIdx="2" presStyleCnt="3" custScaleY="144113"/>
      <dgm:spPr/>
      <dgm:t>
        <a:bodyPr/>
        <a:lstStyle/>
        <a:p>
          <a:endParaRPr lang="ru-RU"/>
        </a:p>
      </dgm:t>
    </dgm:pt>
    <dgm:pt modelId="{0690DBDE-B9F5-4DA2-A339-D042277C824F}" type="pres">
      <dgm:prSet presAssocID="{FE877388-30A8-4391-8379-70E3538A4653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BBD4E5-A537-4B5B-BB15-B0584C46A4E1}" type="pres">
      <dgm:prSet presAssocID="{AD82C2D1-88A1-413C-BC2B-4E67C80DFF7C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F221AE-6F94-4D7A-B631-FF44E3C3CCC7}" type="pres">
      <dgm:prSet presAssocID="{3F9F8245-5E75-4B22-85BA-87D53B536E43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B76CEDD-7E1A-4A12-B8A1-8527528FD54C}" type="presOf" srcId="{AD82C2D1-88A1-413C-BC2B-4E67C80DFF7C}" destId="{830ABE85-82C5-4F74-AF68-513CE86E9A29}" srcOrd="0" destOrd="0" presId="urn:microsoft.com/office/officeart/2005/8/layout/target3"/>
    <dgm:cxn modelId="{A323D29C-EE50-4002-9D1F-4A70497C1F8A}" srcId="{0583030F-04CC-4FCC-AD9E-E2099DA9C773}" destId="{3F9F8245-5E75-4B22-85BA-87D53B536E43}" srcOrd="2" destOrd="0" parTransId="{15BFAB5D-F6EE-4ACA-8DED-81A881FF4D58}" sibTransId="{B3129706-0B18-4B61-B021-A39A112D270F}"/>
    <dgm:cxn modelId="{CDA9CBB9-C5C5-4E8C-A659-12F7987BEE58}" type="presOf" srcId="{3F9F8245-5E75-4B22-85BA-87D53B536E43}" destId="{1B0FCEA1-4F51-48D7-953D-8FCEFF2B21DF}" srcOrd="0" destOrd="0" presId="urn:microsoft.com/office/officeart/2005/8/layout/target3"/>
    <dgm:cxn modelId="{D8E69EBB-21E4-4342-ADA9-ADF1BA2B4A4B}" type="presOf" srcId="{FE877388-30A8-4391-8379-70E3538A4653}" destId="{CC4BADF7-13E1-4C7B-BFD9-01C8800019B4}" srcOrd="0" destOrd="0" presId="urn:microsoft.com/office/officeart/2005/8/layout/target3"/>
    <dgm:cxn modelId="{98A76B99-7BB2-41C2-9D8D-6555ABF05430}" type="presOf" srcId="{0583030F-04CC-4FCC-AD9E-E2099DA9C773}" destId="{3BC2B8CD-7CDF-4AEE-A156-E0E84B8FC603}" srcOrd="0" destOrd="0" presId="urn:microsoft.com/office/officeart/2005/8/layout/target3"/>
    <dgm:cxn modelId="{0A1CED43-5694-4635-9024-A2CB25F4616F}" type="presOf" srcId="{FE877388-30A8-4391-8379-70E3538A4653}" destId="{0690DBDE-B9F5-4DA2-A339-D042277C824F}" srcOrd="1" destOrd="0" presId="urn:microsoft.com/office/officeart/2005/8/layout/target3"/>
    <dgm:cxn modelId="{CDDF44E2-6A06-40F1-B6A4-0251179E779B}" type="presOf" srcId="{AD82C2D1-88A1-413C-BC2B-4E67C80DFF7C}" destId="{7BBBD4E5-A537-4B5B-BB15-B0584C46A4E1}" srcOrd="1" destOrd="0" presId="urn:microsoft.com/office/officeart/2005/8/layout/target3"/>
    <dgm:cxn modelId="{F374998B-514D-4905-8559-3F4ABD11E695}" srcId="{0583030F-04CC-4FCC-AD9E-E2099DA9C773}" destId="{FE877388-30A8-4391-8379-70E3538A4653}" srcOrd="0" destOrd="0" parTransId="{D5A0A14D-6F49-492E-B229-7660C26B3097}" sibTransId="{182D9153-2D1D-4976-8C52-C6DF83A60195}"/>
    <dgm:cxn modelId="{1770CD8E-81C1-4AD0-B2B3-02501AA9AC0F}" srcId="{0583030F-04CC-4FCC-AD9E-E2099DA9C773}" destId="{AD82C2D1-88A1-413C-BC2B-4E67C80DFF7C}" srcOrd="1" destOrd="0" parTransId="{42DA6DA4-45A4-4846-B1D7-2C9A3C973167}" sibTransId="{D51C0BC6-EABB-48AA-9B40-689ABA5F0EF1}"/>
    <dgm:cxn modelId="{AF72E10A-9524-414C-AB68-366955ED488F}" type="presOf" srcId="{3F9F8245-5E75-4B22-85BA-87D53B536E43}" destId="{18F221AE-6F94-4D7A-B631-FF44E3C3CCC7}" srcOrd="1" destOrd="0" presId="urn:microsoft.com/office/officeart/2005/8/layout/target3"/>
    <dgm:cxn modelId="{393ADB2D-426E-42E2-8E19-6D473F7533E5}" type="presParOf" srcId="{3BC2B8CD-7CDF-4AEE-A156-E0E84B8FC603}" destId="{4AF3FDB6-E3D7-4114-909B-CE483B9F39A1}" srcOrd="0" destOrd="0" presId="urn:microsoft.com/office/officeart/2005/8/layout/target3"/>
    <dgm:cxn modelId="{D84EC577-FA39-4ACC-9AE9-449A313782E8}" type="presParOf" srcId="{3BC2B8CD-7CDF-4AEE-A156-E0E84B8FC603}" destId="{5A8220DE-455E-4BE0-A680-9627D22F97DF}" srcOrd="1" destOrd="0" presId="urn:microsoft.com/office/officeart/2005/8/layout/target3"/>
    <dgm:cxn modelId="{2C1DB8B9-2896-4A46-8616-8E42EFC96A6E}" type="presParOf" srcId="{3BC2B8CD-7CDF-4AEE-A156-E0E84B8FC603}" destId="{CC4BADF7-13E1-4C7B-BFD9-01C8800019B4}" srcOrd="2" destOrd="0" presId="urn:microsoft.com/office/officeart/2005/8/layout/target3"/>
    <dgm:cxn modelId="{C1DBBCEF-165D-40EC-ABDA-DA42E580D7A0}" type="presParOf" srcId="{3BC2B8CD-7CDF-4AEE-A156-E0E84B8FC603}" destId="{EC71397A-F7BA-454E-8BF9-8A60D96BF532}" srcOrd="3" destOrd="0" presId="urn:microsoft.com/office/officeart/2005/8/layout/target3"/>
    <dgm:cxn modelId="{26FC3E07-6CE8-4351-A544-FA5F2A349B5E}" type="presParOf" srcId="{3BC2B8CD-7CDF-4AEE-A156-E0E84B8FC603}" destId="{6A264751-7808-4D2A-9932-ADB93B701B22}" srcOrd="4" destOrd="0" presId="urn:microsoft.com/office/officeart/2005/8/layout/target3"/>
    <dgm:cxn modelId="{AE538A19-1020-4EB7-857F-00B975CABD56}" type="presParOf" srcId="{3BC2B8CD-7CDF-4AEE-A156-E0E84B8FC603}" destId="{830ABE85-82C5-4F74-AF68-513CE86E9A29}" srcOrd="5" destOrd="0" presId="urn:microsoft.com/office/officeart/2005/8/layout/target3"/>
    <dgm:cxn modelId="{9E211A7B-A1EE-4031-884B-3D80AC2B3D38}" type="presParOf" srcId="{3BC2B8CD-7CDF-4AEE-A156-E0E84B8FC603}" destId="{7BEE0832-9DF0-4C35-819E-C4E5BE9C6284}" srcOrd="6" destOrd="0" presId="urn:microsoft.com/office/officeart/2005/8/layout/target3"/>
    <dgm:cxn modelId="{E8797A0A-3A23-4434-AEA6-B38A6619BB3D}" type="presParOf" srcId="{3BC2B8CD-7CDF-4AEE-A156-E0E84B8FC603}" destId="{45930A8B-67AB-40E2-BA1C-582E632A2B74}" srcOrd="7" destOrd="0" presId="urn:microsoft.com/office/officeart/2005/8/layout/target3"/>
    <dgm:cxn modelId="{6EC97ECC-E2EE-45E3-8036-D9B0EABE52C1}" type="presParOf" srcId="{3BC2B8CD-7CDF-4AEE-A156-E0E84B8FC603}" destId="{1B0FCEA1-4F51-48D7-953D-8FCEFF2B21DF}" srcOrd="8" destOrd="0" presId="urn:microsoft.com/office/officeart/2005/8/layout/target3"/>
    <dgm:cxn modelId="{B5BAA1BF-8221-41F3-BF38-6F69E68FE0D9}" type="presParOf" srcId="{3BC2B8CD-7CDF-4AEE-A156-E0E84B8FC603}" destId="{0690DBDE-B9F5-4DA2-A339-D042277C824F}" srcOrd="9" destOrd="0" presId="urn:microsoft.com/office/officeart/2005/8/layout/target3"/>
    <dgm:cxn modelId="{8879511F-C98E-4687-B4DA-78E65935C48F}" type="presParOf" srcId="{3BC2B8CD-7CDF-4AEE-A156-E0E84B8FC603}" destId="{7BBBD4E5-A537-4B5B-BB15-B0584C46A4E1}" srcOrd="10" destOrd="0" presId="urn:microsoft.com/office/officeart/2005/8/layout/target3"/>
    <dgm:cxn modelId="{1C73D7FA-962B-436C-BABB-3B869F4D41B0}" type="presParOf" srcId="{3BC2B8CD-7CDF-4AEE-A156-E0E84B8FC603}" destId="{18F221AE-6F94-4D7A-B631-FF44E3C3CCC7}" srcOrd="11" destOrd="0" presId="urn:microsoft.com/office/officeart/2005/8/layout/target3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5D75583-273E-45F8-9F33-1ABB63C6585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F1A52A9B-7762-4632-912B-50DC8E42A0AD}" type="pres">
      <dgm:prSet presAssocID="{95D75583-273E-45F8-9F33-1ABB63C6585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7E4A64A2-3568-4C39-96AF-E786DA3E09D8}" type="presOf" srcId="{95D75583-273E-45F8-9F33-1ABB63C65850}" destId="{F1A52A9B-7762-4632-912B-50DC8E42A0AD}" srcOrd="0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F6376A-BBDD-4A35-AED2-2658B142E491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3FD44D87-3184-432C-87B8-72E9688CF452}">
      <dgm:prSet phldrT="[Текст]" custT="1"/>
      <dgm:spPr/>
      <dgm:t>
        <a:bodyPr/>
        <a:lstStyle/>
        <a:p>
          <a:pPr algn="ctr"/>
          <a:r>
            <a:rPr lang="ru-RU" sz="1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Обязательная компенсация части, уплаченной родителем родительской платы</a:t>
          </a:r>
        </a:p>
        <a:p>
          <a:pPr algn="l"/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первого ребенка 20%</a:t>
          </a:r>
        </a:p>
        <a:p>
          <a:pPr algn="l"/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второго 50%</a:t>
          </a:r>
        </a:p>
        <a:p>
          <a:pPr algn="l"/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третьего 70%</a:t>
          </a:r>
        </a:p>
        <a:p>
          <a:pPr algn="l"/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среднего размера родительской платы, утвержденной постановлением Кабинета министров РТ № 690 от 26.09.2014 г. (средний размер родительской платы составляет</a:t>
          </a:r>
        </a:p>
        <a:p>
          <a:pPr algn="l"/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1401руб. – от 3 до 7 лет</a:t>
          </a:r>
        </a:p>
        <a:p>
          <a:pPr algn="l"/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1553 руб. - от 1 до 3 лет</a:t>
          </a:r>
          <a:endParaRPr lang="ru-RU" sz="13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28B18F8-FB3D-42CA-BFBA-BD579EDA4F44}" type="parTrans" cxnId="{A3AA6763-6566-42DA-B07D-DB263CDD70CD}">
      <dgm:prSet/>
      <dgm:spPr/>
      <dgm:t>
        <a:bodyPr/>
        <a:lstStyle/>
        <a:p>
          <a:endParaRPr lang="ru-RU"/>
        </a:p>
      </dgm:t>
    </dgm:pt>
    <dgm:pt modelId="{B4F181EC-921C-4303-9FA5-E5A59F15F78C}" type="sibTrans" cxnId="{A3AA6763-6566-42DA-B07D-DB263CDD70CD}">
      <dgm:prSet/>
      <dgm:spPr/>
      <dgm:t>
        <a:bodyPr/>
        <a:lstStyle/>
        <a:p>
          <a:endParaRPr lang="ru-RU"/>
        </a:p>
      </dgm:t>
    </dgm:pt>
    <dgm:pt modelId="{BEC22709-C255-4DC9-A1B1-0E0797A6FF55}">
      <dgm:prSet phldrT="[Текст]" custT="1"/>
      <dgm:spPr/>
      <dgm:t>
        <a:bodyPr/>
        <a:lstStyle/>
        <a:p>
          <a:pPr algn="ctr"/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Дополнительная компенсация к родительской плате</a:t>
          </a:r>
        </a:p>
        <a:p>
          <a:pPr algn="l"/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Исходя из доходов на одного члена семьи:</a:t>
          </a:r>
        </a:p>
        <a:p>
          <a:pPr algn="l"/>
          <a:r>
            <a:rPr lang="ru-RU" sz="12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 10000 рублей в месяц (на 1 ребенка – 40%; на 2 – 62%; на 3 – 77%)</a:t>
          </a:r>
        </a:p>
        <a:p>
          <a:pPr algn="l"/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10001 рублей до 15000 рублей в месяц ( на 1 ребенка – 30%; на 2 – 57%; на 3-64%)</a:t>
          </a:r>
        </a:p>
        <a:p>
          <a:pPr algn="l"/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15001 до 20000 рублей в месяц (на 1 ребенка – 20%; на 2 -47%; на 3 -47%)</a:t>
          </a:r>
        </a:p>
        <a:p>
          <a:pPr algn="l"/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Если доход на одного члена семьи превышает 20000, то данная компенсация не предусматривается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44C607E-B598-4749-9BF3-C328B56F6707}" type="parTrans" cxnId="{3F0E216A-1FB7-442E-9F53-3AB923F94EB6}">
      <dgm:prSet/>
      <dgm:spPr/>
      <dgm:t>
        <a:bodyPr/>
        <a:lstStyle/>
        <a:p>
          <a:endParaRPr lang="ru-RU"/>
        </a:p>
      </dgm:t>
    </dgm:pt>
    <dgm:pt modelId="{7D927EE5-1238-40C9-A1AB-26ADAD2979FC}" type="sibTrans" cxnId="{3F0E216A-1FB7-442E-9F53-3AB923F94EB6}">
      <dgm:prSet/>
      <dgm:spPr/>
      <dgm:t>
        <a:bodyPr/>
        <a:lstStyle/>
        <a:p>
          <a:endParaRPr lang="ru-RU"/>
        </a:p>
      </dgm:t>
    </dgm:pt>
    <dgm:pt modelId="{3B590BF3-A78A-4829-BA91-A50EB134C00B}">
      <dgm:prSet phldrT="[Текст]" custT="1"/>
      <dgm:spPr/>
      <dgm:t>
        <a:bodyPr/>
        <a:lstStyle/>
        <a:p>
          <a:pPr algn="ctr">
            <a:lnSpc>
              <a:spcPct val="90000"/>
            </a:lnSpc>
            <a:spcAft>
              <a:spcPct val="35000"/>
            </a:spcAft>
          </a:pPr>
          <a:r>
            <a:rPr lang="ru-RU" sz="1200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Родительская плата не взимается с родителей: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 – инвалидов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 , оставшихся без попечения родителей (опекуны, приемные..)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-Детей с туберкулезной интоксикацией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Детей, у которых один из родителей инвалид </a:t>
          </a:r>
          <a:r>
            <a:rPr lang="en-US" sz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I </a:t>
          </a:r>
          <a:r>
            <a:rPr lang="ru-RU" sz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или </a:t>
          </a:r>
          <a:r>
            <a:rPr lang="en-US" sz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II</a:t>
          </a:r>
          <a:r>
            <a:rPr lang="ru-RU" sz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 группы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С военнослужащих срочной службы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С семей, где один из родителей является участником ликвидации аварии на Чернобыльской АЭС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С семей, в которых один из родителей –инвалид вследствие ранения, контузии на территориях Чеченской Республики</a:t>
          </a:r>
          <a:endParaRPr lang="ru-RU" sz="120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4898D57A-1D7F-4EAD-8167-3BB8CFDBF782}" type="sibTrans" cxnId="{5BA55FA8-8E7C-46C6-AFC4-6E59B3A546C6}">
      <dgm:prSet/>
      <dgm:spPr/>
      <dgm:t>
        <a:bodyPr/>
        <a:lstStyle/>
        <a:p>
          <a:endParaRPr lang="ru-RU"/>
        </a:p>
      </dgm:t>
    </dgm:pt>
    <dgm:pt modelId="{98527F67-4DB2-4DD9-9539-FDA23DDAA2E9}" type="parTrans" cxnId="{5BA55FA8-8E7C-46C6-AFC4-6E59B3A546C6}">
      <dgm:prSet/>
      <dgm:spPr/>
      <dgm:t>
        <a:bodyPr/>
        <a:lstStyle/>
        <a:p>
          <a:endParaRPr lang="ru-RU"/>
        </a:p>
      </dgm:t>
    </dgm:pt>
    <dgm:pt modelId="{697C2B81-F353-4DDE-AD06-5451DE95B98C}" type="pres">
      <dgm:prSet presAssocID="{8EF6376A-BBDD-4A35-AED2-2658B142E49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5F579A-14FD-4822-9F1E-141AA55290DE}" type="pres">
      <dgm:prSet presAssocID="{8EF6376A-BBDD-4A35-AED2-2658B142E491}" presName="arrow" presStyleLbl="bgShp" presStyleIdx="0" presStyleCnt="1"/>
      <dgm:spPr/>
    </dgm:pt>
    <dgm:pt modelId="{883D950B-BBEB-4921-B847-D9BDF2C99D38}" type="pres">
      <dgm:prSet presAssocID="{8EF6376A-BBDD-4A35-AED2-2658B142E491}" presName="linearProcess" presStyleCnt="0"/>
      <dgm:spPr/>
    </dgm:pt>
    <dgm:pt modelId="{04361A19-E6A2-4147-8FF1-7B9403FA462F}" type="pres">
      <dgm:prSet presAssocID="{3B590BF3-A78A-4829-BA91-A50EB134C00B}" presName="textNode" presStyleLbl="node1" presStyleIdx="0" presStyleCnt="3" custScaleX="158926" custScaleY="25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B3234D-9925-4BAB-9BED-54FDAC8C0CE4}" type="pres">
      <dgm:prSet presAssocID="{4898D57A-1D7F-4EAD-8167-3BB8CFDBF782}" presName="sibTrans" presStyleCnt="0"/>
      <dgm:spPr/>
    </dgm:pt>
    <dgm:pt modelId="{09213957-82ED-4769-854E-D5569C60989C}" type="pres">
      <dgm:prSet presAssocID="{3FD44D87-3184-432C-87B8-72E9688CF452}" presName="textNode" presStyleLbl="node1" presStyleIdx="1" presStyleCnt="3" custScaleX="147517" custScaleY="25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EE4124-85E4-4F4C-BC61-B9E1151E246D}" type="pres">
      <dgm:prSet presAssocID="{B4F181EC-921C-4303-9FA5-E5A59F15F78C}" presName="sibTrans" presStyleCnt="0"/>
      <dgm:spPr/>
    </dgm:pt>
    <dgm:pt modelId="{77EA749A-B69B-46FD-8281-978886B736B0}" type="pres">
      <dgm:prSet presAssocID="{BEC22709-C255-4DC9-A1B1-0E0797A6FF55}" presName="textNode" presStyleLbl="node1" presStyleIdx="2" presStyleCnt="3" custScaleX="141193" custScaleY="25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55FA8-8E7C-46C6-AFC4-6E59B3A546C6}" srcId="{8EF6376A-BBDD-4A35-AED2-2658B142E491}" destId="{3B590BF3-A78A-4829-BA91-A50EB134C00B}" srcOrd="0" destOrd="0" parTransId="{98527F67-4DB2-4DD9-9539-FDA23DDAA2E9}" sibTransId="{4898D57A-1D7F-4EAD-8167-3BB8CFDBF782}"/>
    <dgm:cxn modelId="{EB2CB30F-1AC8-46CE-9645-A34C9A9AC5C9}" type="presOf" srcId="{BEC22709-C255-4DC9-A1B1-0E0797A6FF55}" destId="{77EA749A-B69B-46FD-8281-978886B736B0}" srcOrd="0" destOrd="0" presId="urn:microsoft.com/office/officeart/2005/8/layout/hProcess9"/>
    <dgm:cxn modelId="{2380E087-37E2-43A8-9613-8DEC17214B88}" type="presOf" srcId="{3FD44D87-3184-432C-87B8-72E9688CF452}" destId="{09213957-82ED-4769-854E-D5569C60989C}" srcOrd="0" destOrd="0" presId="urn:microsoft.com/office/officeart/2005/8/layout/hProcess9"/>
    <dgm:cxn modelId="{3F0E216A-1FB7-442E-9F53-3AB923F94EB6}" srcId="{8EF6376A-BBDD-4A35-AED2-2658B142E491}" destId="{BEC22709-C255-4DC9-A1B1-0E0797A6FF55}" srcOrd="2" destOrd="0" parTransId="{844C607E-B598-4749-9BF3-C328B56F6707}" sibTransId="{7D927EE5-1238-40C9-A1AB-26ADAD2979FC}"/>
    <dgm:cxn modelId="{A3AA6763-6566-42DA-B07D-DB263CDD70CD}" srcId="{8EF6376A-BBDD-4A35-AED2-2658B142E491}" destId="{3FD44D87-3184-432C-87B8-72E9688CF452}" srcOrd="1" destOrd="0" parTransId="{B28B18F8-FB3D-42CA-BFBA-BD579EDA4F44}" sibTransId="{B4F181EC-921C-4303-9FA5-E5A59F15F78C}"/>
    <dgm:cxn modelId="{0956FCDF-5D74-4CDA-BD8E-CA4430632084}" type="presOf" srcId="{8EF6376A-BBDD-4A35-AED2-2658B142E491}" destId="{697C2B81-F353-4DDE-AD06-5451DE95B98C}" srcOrd="0" destOrd="0" presId="urn:microsoft.com/office/officeart/2005/8/layout/hProcess9"/>
    <dgm:cxn modelId="{C15166D6-8784-4BB2-AF27-06C1B3EB259C}" type="presOf" srcId="{3B590BF3-A78A-4829-BA91-A50EB134C00B}" destId="{04361A19-E6A2-4147-8FF1-7B9403FA462F}" srcOrd="0" destOrd="0" presId="urn:microsoft.com/office/officeart/2005/8/layout/hProcess9"/>
    <dgm:cxn modelId="{0878A0DC-0AAC-4182-9A57-EEB7D1230DFE}" type="presParOf" srcId="{697C2B81-F353-4DDE-AD06-5451DE95B98C}" destId="{C25F579A-14FD-4822-9F1E-141AA55290DE}" srcOrd="0" destOrd="0" presId="urn:microsoft.com/office/officeart/2005/8/layout/hProcess9"/>
    <dgm:cxn modelId="{27374FCA-3FC6-40E7-A309-71D78BD113A9}" type="presParOf" srcId="{697C2B81-F353-4DDE-AD06-5451DE95B98C}" destId="{883D950B-BBEB-4921-B847-D9BDF2C99D38}" srcOrd="1" destOrd="0" presId="urn:microsoft.com/office/officeart/2005/8/layout/hProcess9"/>
    <dgm:cxn modelId="{C1A78061-2E45-4248-9E54-A3BAAAC85115}" type="presParOf" srcId="{883D950B-BBEB-4921-B847-D9BDF2C99D38}" destId="{04361A19-E6A2-4147-8FF1-7B9403FA462F}" srcOrd="0" destOrd="0" presId="urn:microsoft.com/office/officeart/2005/8/layout/hProcess9"/>
    <dgm:cxn modelId="{3F2A85DE-88A9-4EEC-994F-393A131087EF}" type="presParOf" srcId="{883D950B-BBEB-4921-B847-D9BDF2C99D38}" destId="{79B3234D-9925-4BAB-9BED-54FDAC8C0CE4}" srcOrd="1" destOrd="0" presId="urn:microsoft.com/office/officeart/2005/8/layout/hProcess9"/>
    <dgm:cxn modelId="{46FF310D-FE90-42B2-B85C-23B00747ECA3}" type="presParOf" srcId="{883D950B-BBEB-4921-B847-D9BDF2C99D38}" destId="{09213957-82ED-4769-854E-D5569C60989C}" srcOrd="2" destOrd="0" presId="urn:microsoft.com/office/officeart/2005/8/layout/hProcess9"/>
    <dgm:cxn modelId="{FC4B563F-2AEA-4427-AB75-B4825E4F6590}" type="presParOf" srcId="{883D950B-BBEB-4921-B847-D9BDF2C99D38}" destId="{49EE4124-85E4-4F4C-BC61-B9E1151E246D}" srcOrd="3" destOrd="0" presId="urn:microsoft.com/office/officeart/2005/8/layout/hProcess9"/>
    <dgm:cxn modelId="{AE387CF8-741F-48F9-9BFB-C662A1FCDE36}" type="presParOf" srcId="{883D950B-BBEB-4921-B847-D9BDF2C99D38}" destId="{77EA749A-B69B-46FD-8281-978886B736B0}" srcOrd="4" destOrd="0" presId="urn:microsoft.com/office/officeart/2005/8/layout/hProcess9"/>
  </dgm:cxnLst>
  <dgm:bg/>
  <dgm:whole/>
  <dgm:extLst>
    <a:ext uri="http://schemas.microsoft.com/office/drawing/2008/diagram">
      <dsp:dataModelExt xmlns=""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7A1A1A7-E000-48AE-A97D-CA9BC3F06F19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0"/>
      <dgm:spPr/>
    </dgm:pt>
    <dgm:pt modelId="{6098220A-34A1-4693-A05B-79C69C374C0D}">
      <dgm:prSet phldrT="[Текст]" phldr="1"/>
      <dgm:spPr/>
      <dgm:t>
        <a:bodyPr/>
        <a:lstStyle/>
        <a:p>
          <a:endParaRPr lang="ru-RU"/>
        </a:p>
      </dgm:t>
    </dgm:pt>
    <dgm:pt modelId="{F8726497-CA5F-4B14-9C4A-50319CAE50A2}" type="parTrans" cxnId="{BB8928B3-36B0-4073-A581-119B3283815C}">
      <dgm:prSet/>
      <dgm:spPr/>
      <dgm:t>
        <a:bodyPr/>
        <a:lstStyle/>
        <a:p>
          <a:endParaRPr lang="ru-RU"/>
        </a:p>
      </dgm:t>
    </dgm:pt>
    <dgm:pt modelId="{96C87E38-E43E-4FE3-8DFF-802AC4B4AD6D}" type="sibTrans" cxnId="{BB8928B3-36B0-4073-A581-119B3283815C}">
      <dgm:prSet/>
      <dgm:spPr/>
      <dgm:t>
        <a:bodyPr/>
        <a:lstStyle/>
        <a:p>
          <a:endParaRPr lang="ru-RU"/>
        </a:p>
      </dgm:t>
    </dgm:pt>
    <dgm:pt modelId="{C6AA4493-E512-4C03-886E-A5AEF3F1E439}">
      <dgm:prSet phldrT="[Текст]" phldr="1"/>
      <dgm:spPr/>
      <dgm:t>
        <a:bodyPr/>
        <a:lstStyle/>
        <a:p>
          <a:endParaRPr lang="ru-RU"/>
        </a:p>
      </dgm:t>
    </dgm:pt>
    <dgm:pt modelId="{6ADF090B-0904-4E9F-B3E9-B0361B0E384E}" type="parTrans" cxnId="{77465A5F-64C9-45F6-B8BF-F39BC35C5A1C}">
      <dgm:prSet/>
      <dgm:spPr/>
      <dgm:t>
        <a:bodyPr/>
        <a:lstStyle/>
        <a:p>
          <a:endParaRPr lang="ru-RU"/>
        </a:p>
      </dgm:t>
    </dgm:pt>
    <dgm:pt modelId="{10B8DC0D-65AA-4BC4-8428-5CA84EA0AC03}" type="sibTrans" cxnId="{77465A5F-64C9-45F6-B8BF-F39BC35C5A1C}">
      <dgm:prSet/>
      <dgm:spPr/>
      <dgm:t>
        <a:bodyPr/>
        <a:lstStyle/>
        <a:p>
          <a:endParaRPr lang="ru-RU"/>
        </a:p>
      </dgm:t>
    </dgm:pt>
    <dgm:pt modelId="{AEE4F7C9-1855-4117-8D2B-4AB67BC4B95F}">
      <dgm:prSet phldrT="[Текст]" phldr="1"/>
      <dgm:spPr/>
      <dgm:t>
        <a:bodyPr/>
        <a:lstStyle/>
        <a:p>
          <a:endParaRPr lang="ru-RU"/>
        </a:p>
      </dgm:t>
    </dgm:pt>
    <dgm:pt modelId="{12932059-345B-42EE-B836-CD4E053CBBF7}" type="parTrans" cxnId="{DFAB9CBE-B9AB-4230-8206-9007373B1680}">
      <dgm:prSet/>
      <dgm:spPr/>
      <dgm:t>
        <a:bodyPr/>
        <a:lstStyle/>
        <a:p>
          <a:endParaRPr lang="ru-RU"/>
        </a:p>
      </dgm:t>
    </dgm:pt>
    <dgm:pt modelId="{7A403A78-ECA4-4834-97D0-CCFF8696153B}" type="sibTrans" cxnId="{DFAB9CBE-B9AB-4230-8206-9007373B1680}">
      <dgm:prSet/>
      <dgm:spPr/>
      <dgm:t>
        <a:bodyPr/>
        <a:lstStyle/>
        <a:p>
          <a:endParaRPr lang="ru-RU"/>
        </a:p>
      </dgm:t>
    </dgm:pt>
    <dgm:pt modelId="{96B23B73-88FC-4E41-B9AF-467FFAC5EF09}" type="pres">
      <dgm:prSet presAssocID="{77A1A1A7-E000-48AE-A97D-CA9BC3F06F19}" presName="compositeShape" presStyleCnt="0">
        <dgm:presLayoutVars>
          <dgm:dir/>
          <dgm:resizeHandles/>
        </dgm:presLayoutVars>
      </dgm:prSet>
      <dgm:spPr/>
    </dgm:pt>
    <dgm:pt modelId="{E6241641-3256-4B64-AF7A-5C0C535792CB}" type="pres">
      <dgm:prSet presAssocID="{77A1A1A7-E000-48AE-A97D-CA9BC3F06F19}" presName="pyramid" presStyleLbl="node1" presStyleIdx="0" presStyleCnt="1"/>
      <dgm:spPr/>
    </dgm:pt>
    <dgm:pt modelId="{B4FC7232-4DEB-4B41-BDCE-0EA1C8072191}" type="pres">
      <dgm:prSet presAssocID="{77A1A1A7-E000-48AE-A97D-CA9BC3F06F19}" presName="theList" presStyleCnt="0"/>
      <dgm:spPr/>
    </dgm:pt>
    <dgm:pt modelId="{6E1B4B7C-5282-4DEE-A7D2-505ECEB42135}" type="pres">
      <dgm:prSet presAssocID="{6098220A-34A1-4693-A05B-79C69C374C0D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14F2F2-93FE-4DCE-B16E-08CBC103A53D}" type="pres">
      <dgm:prSet presAssocID="{6098220A-34A1-4693-A05B-79C69C374C0D}" presName="aSpace" presStyleCnt="0"/>
      <dgm:spPr/>
    </dgm:pt>
    <dgm:pt modelId="{77150ED2-F017-4C6E-AC4B-19E3511586A9}" type="pres">
      <dgm:prSet presAssocID="{C6AA4493-E512-4C03-886E-A5AEF3F1E439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E3C500-036E-4C41-A6A1-AE6015010898}" type="pres">
      <dgm:prSet presAssocID="{C6AA4493-E512-4C03-886E-A5AEF3F1E439}" presName="aSpace" presStyleCnt="0"/>
      <dgm:spPr/>
    </dgm:pt>
    <dgm:pt modelId="{5875A2EF-CF13-4FAC-89F7-738526BBEA33}" type="pres">
      <dgm:prSet presAssocID="{AEE4F7C9-1855-4117-8D2B-4AB67BC4B95F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4439E7-26BD-4A12-9361-4CE4E5C91D05}" type="pres">
      <dgm:prSet presAssocID="{AEE4F7C9-1855-4117-8D2B-4AB67BC4B95F}" presName="aSpace" presStyleCnt="0"/>
      <dgm:spPr/>
    </dgm:pt>
  </dgm:ptLst>
  <dgm:cxnLst>
    <dgm:cxn modelId="{BB8928B3-36B0-4073-A581-119B3283815C}" srcId="{77A1A1A7-E000-48AE-A97D-CA9BC3F06F19}" destId="{6098220A-34A1-4693-A05B-79C69C374C0D}" srcOrd="0" destOrd="0" parTransId="{F8726497-CA5F-4B14-9C4A-50319CAE50A2}" sibTransId="{96C87E38-E43E-4FE3-8DFF-802AC4B4AD6D}"/>
    <dgm:cxn modelId="{CE8CE160-1AE4-4EC3-B9A2-AA2FFF57C598}" type="presOf" srcId="{AEE4F7C9-1855-4117-8D2B-4AB67BC4B95F}" destId="{5875A2EF-CF13-4FAC-89F7-738526BBEA33}" srcOrd="0" destOrd="0" presId="urn:microsoft.com/office/officeart/2005/8/layout/pyramid2"/>
    <dgm:cxn modelId="{DFAB9CBE-B9AB-4230-8206-9007373B1680}" srcId="{77A1A1A7-E000-48AE-A97D-CA9BC3F06F19}" destId="{AEE4F7C9-1855-4117-8D2B-4AB67BC4B95F}" srcOrd="2" destOrd="0" parTransId="{12932059-345B-42EE-B836-CD4E053CBBF7}" sibTransId="{7A403A78-ECA4-4834-97D0-CCFF8696153B}"/>
    <dgm:cxn modelId="{6BD6FC33-22C5-45B8-9CE2-F49EBE01C94B}" type="presOf" srcId="{6098220A-34A1-4693-A05B-79C69C374C0D}" destId="{6E1B4B7C-5282-4DEE-A7D2-505ECEB42135}" srcOrd="0" destOrd="0" presId="urn:microsoft.com/office/officeart/2005/8/layout/pyramid2"/>
    <dgm:cxn modelId="{1C78CBED-65E6-4F01-8D29-983C25BF3130}" type="presOf" srcId="{77A1A1A7-E000-48AE-A97D-CA9BC3F06F19}" destId="{96B23B73-88FC-4E41-B9AF-467FFAC5EF09}" srcOrd="0" destOrd="0" presId="urn:microsoft.com/office/officeart/2005/8/layout/pyramid2"/>
    <dgm:cxn modelId="{BDCD12BE-2001-434A-814E-E7B4AD255E8D}" type="presOf" srcId="{C6AA4493-E512-4C03-886E-A5AEF3F1E439}" destId="{77150ED2-F017-4C6E-AC4B-19E3511586A9}" srcOrd="0" destOrd="0" presId="urn:microsoft.com/office/officeart/2005/8/layout/pyramid2"/>
    <dgm:cxn modelId="{77465A5F-64C9-45F6-B8BF-F39BC35C5A1C}" srcId="{77A1A1A7-E000-48AE-A97D-CA9BC3F06F19}" destId="{C6AA4493-E512-4C03-886E-A5AEF3F1E439}" srcOrd="1" destOrd="0" parTransId="{6ADF090B-0904-4E9F-B3E9-B0361B0E384E}" sibTransId="{10B8DC0D-65AA-4BC4-8428-5CA84EA0AC03}"/>
    <dgm:cxn modelId="{8763A02F-E36D-4370-B465-092B45D0DD3C}" type="presParOf" srcId="{96B23B73-88FC-4E41-B9AF-467FFAC5EF09}" destId="{E6241641-3256-4B64-AF7A-5C0C535792CB}" srcOrd="0" destOrd="0" presId="urn:microsoft.com/office/officeart/2005/8/layout/pyramid2"/>
    <dgm:cxn modelId="{B43E560C-DE92-4A72-B6EA-FBE5943BE30F}" type="presParOf" srcId="{96B23B73-88FC-4E41-B9AF-467FFAC5EF09}" destId="{B4FC7232-4DEB-4B41-BDCE-0EA1C8072191}" srcOrd="1" destOrd="0" presId="urn:microsoft.com/office/officeart/2005/8/layout/pyramid2"/>
    <dgm:cxn modelId="{D5635DC5-A763-4065-AD82-9B75FEDB08A6}" type="presParOf" srcId="{B4FC7232-4DEB-4B41-BDCE-0EA1C8072191}" destId="{6E1B4B7C-5282-4DEE-A7D2-505ECEB42135}" srcOrd="0" destOrd="0" presId="urn:microsoft.com/office/officeart/2005/8/layout/pyramid2"/>
    <dgm:cxn modelId="{FF9BDB8D-0074-4B7E-AA8E-8790397A1DF3}" type="presParOf" srcId="{B4FC7232-4DEB-4B41-BDCE-0EA1C8072191}" destId="{D814F2F2-93FE-4DCE-B16E-08CBC103A53D}" srcOrd="1" destOrd="0" presId="urn:microsoft.com/office/officeart/2005/8/layout/pyramid2"/>
    <dgm:cxn modelId="{E61D1BAC-C08F-4D37-829F-CD832A74FBF3}" type="presParOf" srcId="{B4FC7232-4DEB-4B41-BDCE-0EA1C8072191}" destId="{77150ED2-F017-4C6E-AC4B-19E3511586A9}" srcOrd="2" destOrd="0" presId="urn:microsoft.com/office/officeart/2005/8/layout/pyramid2"/>
    <dgm:cxn modelId="{7A61EEBE-0628-411B-82FD-95EE5D431A5B}" type="presParOf" srcId="{B4FC7232-4DEB-4B41-BDCE-0EA1C8072191}" destId="{6AE3C500-036E-4C41-A6A1-AE6015010898}" srcOrd="3" destOrd="0" presId="urn:microsoft.com/office/officeart/2005/8/layout/pyramid2"/>
    <dgm:cxn modelId="{71695926-C53C-4F05-BC97-5D00A36617ED}" type="presParOf" srcId="{B4FC7232-4DEB-4B41-BDCE-0EA1C8072191}" destId="{5875A2EF-CF13-4FAC-89F7-738526BBEA33}" srcOrd="4" destOrd="0" presId="urn:microsoft.com/office/officeart/2005/8/layout/pyramid2"/>
    <dgm:cxn modelId="{2C1ACBBF-6779-4850-BFE1-3BD1682EFE56}" type="presParOf" srcId="{B4FC7232-4DEB-4B41-BDCE-0EA1C8072191}" destId="{394439E7-26BD-4A12-9361-4CE4E5C91D05}" srcOrd="5" destOrd="0" presId="urn:microsoft.com/office/officeart/2005/8/layout/pyramid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E47A0B4-1A79-4331-8FFF-E237DC4BBB62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FB6333A6-567B-47B7-941D-5D19F315222A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Возраста ребенка (до 3и старше 3 лет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)</a:t>
          </a:r>
        </a:p>
      </dgm:t>
    </dgm:pt>
    <dgm:pt modelId="{EF5774B3-EC5E-41BF-B0CD-1C977F6CD6E3}" type="parTrans" cxnId="{FD50F0DE-DA54-424F-933C-7D09E97928AA}">
      <dgm:prSet/>
      <dgm:spPr/>
      <dgm:t>
        <a:bodyPr/>
        <a:lstStyle/>
        <a:p>
          <a:endParaRPr lang="ru-RU"/>
        </a:p>
      </dgm:t>
    </dgm:pt>
    <dgm:pt modelId="{4C7959CA-A73C-4083-841B-B5617D6133C2}" type="sibTrans" cxnId="{FD50F0DE-DA54-424F-933C-7D09E97928AA}">
      <dgm:prSet/>
      <dgm:spPr/>
      <dgm:t>
        <a:bodyPr/>
        <a:lstStyle/>
        <a:p>
          <a:endParaRPr lang="ru-RU"/>
        </a:p>
      </dgm:t>
    </dgm:pt>
    <dgm:pt modelId="{4E8D733F-A7CA-4B88-B96B-F2D9F2B34434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Количества часов работы дошкольного образовательного учреждения</a:t>
          </a:r>
        </a:p>
      </dgm:t>
    </dgm:pt>
    <dgm:pt modelId="{86C82DFC-0166-4512-82C8-090C2BBF379E}" type="parTrans" cxnId="{5F69F008-46E4-44E8-B699-1AE8D640364E}">
      <dgm:prSet/>
      <dgm:spPr/>
      <dgm:t>
        <a:bodyPr/>
        <a:lstStyle/>
        <a:p>
          <a:endParaRPr lang="ru-RU"/>
        </a:p>
      </dgm:t>
    </dgm:pt>
    <dgm:pt modelId="{800AAABE-9802-4D19-A0C0-8EF30329802F}" type="sibTrans" cxnId="{5F69F008-46E4-44E8-B699-1AE8D640364E}">
      <dgm:prSet/>
      <dgm:spPr/>
      <dgm:t>
        <a:bodyPr/>
        <a:lstStyle/>
        <a:p>
          <a:endParaRPr lang="ru-RU"/>
        </a:p>
      </dgm:t>
    </dgm:pt>
    <dgm:pt modelId="{A1F3A8E4-E4D7-46AB-9673-7D5138CFE1C0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Вида дошкольного учреждения</a:t>
          </a:r>
        </a:p>
      </dgm:t>
    </dgm:pt>
    <dgm:pt modelId="{F931F999-9BDC-4EC4-A585-CD3BE7EA28E5}" type="parTrans" cxnId="{D22692EC-2D0F-4C92-83C3-A923042E1B5F}">
      <dgm:prSet/>
      <dgm:spPr/>
      <dgm:t>
        <a:bodyPr/>
        <a:lstStyle/>
        <a:p>
          <a:endParaRPr lang="ru-RU"/>
        </a:p>
      </dgm:t>
    </dgm:pt>
    <dgm:pt modelId="{9F4ED1F1-0D2C-4F9A-9177-CC50D920A671}" type="sibTrans" cxnId="{D22692EC-2D0F-4C92-83C3-A923042E1B5F}">
      <dgm:prSet/>
      <dgm:spPr/>
      <dgm:t>
        <a:bodyPr/>
        <a:lstStyle/>
        <a:p>
          <a:endParaRPr lang="ru-RU"/>
        </a:p>
      </dgm:t>
    </dgm:pt>
    <dgm:pt modelId="{0F9165F7-6B82-4BAA-8E37-D17CB1258A1D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Количества детей в семье (до 3 и более 3 детей – социальные поддержки)</a:t>
          </a:r>
          <a:endParaRPr lang="ru-RU" sz="1600" dirty="0"/>
        </a:p>
      </dgm:t>
    </dgm:pt>
    <dgm:pt modelId="{881E6DBD-62F9-4084-84B6-6A323BC89526}" type="parTrans" cxnId="{50E344D8-C24F-4FB3-BC64-B4BC520919B8}">
      <dgm:prSet/>
      <dgm:spPr/>
      <dgm:t>
        <a:bodyPr/>
        <a:lstStyle/>
        <a:p>
          <a:endParaRPr lang="ru-RU"/>
        </a:p>
      </dgm:t>
    </dgm:pt>
    <dgm:pt modelId="{9BCF1231-F05B-47BD-9C5C-DFC8B04ABBD5}" type="sibTrans" cxnId="{50E344D8-C24F-4FB3-BC64-B4BC520919B8}">
      <dgm:prSet/>
      <dgm:spPr/>
      <dgm:t>
        <a:bodyPr/>
        <a:lstStyle/>
        <a:p>
          <a:endParaRPr lang="ru-RU"/>
        </a:p>
      </dgm:t>
    </dgm:pt>
    <dgm:pt modelId="{7675B9BF-A96A-4D33-937A-35BBE2F95153}" type="pres">
      <dgm:prSet presAssocID="{5E47A0B4-1A79-4331-8FFF-E237DC4BBB6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493F330-B8E0-4CD2-8A52-10473047B8FA}" type="pres">
      <dgm:prSet presAssocID="{A1F3A8E4-E4D7-46AB-9673-7D5138CFE1C0}" presName="parentLin" presStyleCnt="0"/>
      <dgm:spPr/>
    </dgm:pt>
    <dgm:pt modelId="{F498EAB4-51D1-4640-B99C-C2A6FA4F7CC3}" type="pres">
      <dgm:prSet presAssocID="{A1F3A8E4-E4D7-46AB-9673-7D5138CFE1C0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C6DD110E-DBD2-49E4-AD2F-D25AED8ECBF4}" type="pres">
      <dgm:prSet presAssocID="{A1F3A8E4-E4D7-46AB-9673-7D5138CFE1C0}" presName="parentText" presStyleLbl="node1" presStyleIdx="0" presStyleCnt="4" custLinFactNeighborX="-5173" custLinFactNeighborY="583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5A9D18-5391-4456-99F3-643B4FFFA5C9}" type="pres">
      <dgm:prSet presAssocID="{A1F3A8E4-E4D7-46AB-9673-7D5138CFE1C0}" presName="negativeSpace" presStyleCnt="0"/>
      <dgm:spPr/>
    </dgm:pt>
    <dgm:pt modelId="{61F2C9BC-0914-452E-A1AA-AB4A0CF63B2A}" type="pres">
      <dgm:prSet presAssocID="{A1F3A8E4-E4D7-46AB-9673-7D5138CFE1C0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24B4E2-9BDF-4FDC-A3F7-6B82833A1540}" type="pres">
      <dgm:prSet presAssocID="{9F4ED1F1-0D2C-4F9A-9177-CC50D920A671}" presName="spaceBetweenRectangles" presStyleCnt="0"/>
      <dgm:spPr/>
    </dgm:pt>
    <dgm:pt modelId="{02878064-F181-46AE-8E3A-2CC95B6BB308}" type="pres">
      <dgm:prSet presAssocID="{4E8D733F-A7CA-4B88-B96B-F2D9F2B34434}" presName="parentLin" presStyleCnt="0"/>
      <dgm:spPr/>
    </dgm:pt>
    <dgm:pt modelId="{6790408C-1DFB-455E-B425-52A432005FA1}" type="pres">
      <dgm:prSet presAssocID="{4E8D733F-A7CA-4B88-B96B-F2D9F2B34434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F315DDA4-0AE4-4D67-8B22-84C7E32FE0F0}" type="pres">
      <dgm:prSet presAssocID="{4E8D733F-A7CA-4B88-B96B-F2D9F2B34434}" presName="parentText" presStyleLbl="node1" presStyleIdx="1" presStyleCnt="4" custLinFactNeighborX="-2913" custLinFactNeighborY="-345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A1109F-47D4-45DF-A368-E0BB60A09CCE}" type="pres">
      <dgm:prSet presAssocID="{4E8D733F-A7CA-4B88-B96B-F2D9F2B34434}" presName="negativeSpace" presStyleCnt="0"/>
      <dgm:spPr/>
    </dgm:pt>
    <dgm:pt modelId="{32651277-C1AC-42A4-87DA-C569EF88D4FE}" type="pres">
      <dgm:prSet presAssocID="{4E8D733F-A7CA-4B88-B96B-F2D9F2B34434}" presName="childText" presStyleLbl="conFgAcc1" presStyleIdx="1" presStyleCnt="4" custLinFactY="-44973" custLinFactNeighborX="-573" custLinFactNeighborY="-100000">
        <dgm:presLayoutVars>
          <dgm:bulletEnabled val="1"/>
        </dgm:presLayoutVars>
      </dgm:prSet>
      <dgm:spPr/>
    </dgm:pt>
    <dgm:pt modelId="{D5562563-676D-499A-B1C4-6FCCE2A0B9F6}" type="pres">
      <dgm:prSet presAssocID="{800AAABE-9802-4D19-A0C0-8EF30329802F}" presName="spaceBetweenRectangles" presStyleCnt="0"/>
      <dgm:spPr/>
    </dgm:pt>
    <dgm:pt modelId="{387C158A-14A4-44F8-91F8-6DE2EACDFEF2}" type="pres">
      <dgm:prSet presAssocID="{FB6333A6-567B-47B7-941D-5D19F315222A}" presName="parentLin" presStyleCnt="0"/>
      <dgm:spPr/>
    </dgm:pt>
    <dgm:pt modelId="{CDFE531B-648E-4286-AAC5-AD2D78EE25A0}" type="pres">
      <dgm:prSet presAssocID="{FB6333A6-567B-47B7-941D-5D19F315222A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C498548A-D921-4EE1-A4C0-EED49F20A3FA}" type="pres">
      <dgm:prSet presAssocID="{FB6333A6-567B-47B7-941D-5D19F315222A}" presName="parentText" presStyleLbl="node1" presStyleIdx="2" presStyleCnt="4" custLinFactNeighborX="-2913" custLinFactNeighborY="469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563010-E98B-4C51-AFA2-AFE97D224220}" type="pres">
      <dgm:prSet presAssocID="{FB6333A6-567B-47B7-941D-5D19F315222A}" presName="negativeSpace" presStyleCnt="0"/>
      <dgm:spPr/>
    </dgm:pt>
    <dgm:pt modelId="{79A11B03-D853-4778-B64B-F67BF93F00FA}" type="pres">
      <dgm:prSet presAssocID="{FB6333A6-567B-47B7-941D-5D19F315222A}" presName="childText" presStyleLbl="conFgAcc1" presStyleIdx="2" presStyleCnt="4" custLinFactY="26069" custLinFactNeighborY="100000">
        <dgm:presLayoutVars>
          <dgm:bulletEnabled val="1"/>
        </dgm:presLayoutVars>
      </dgm:prSet>
      <dgm:spPr/>
    </dgm:pt>
    <dgm:pt modelId="{54A9915E-06F3-4A00-A353-9562932ADAEA}" type="pres">
      <dgm:prSet presAssocID="{4C7959CA-A73C-4083-841B-B5617D6133C2}" presName="spaceBetweenRectangles" presStyleCnt="0"/>
      <dgm:spPr/>
    </dgm:pt>
    <dgm:pt modelId="{1BB64DC1-E412-440E-AADE-0E8F98176431}" type="pres">
      <dgm:prSet presAssocID="{0F9165F7-6B82-4BAA-8E37-D17CB1258A1D}" presName="parentLin" presStyleCnt="0"/>
      <dgm:spPr/>
    </dgm:pt>
    <dgm:pt modelId="{51332851-6D7F-457F-80F8-3EA5AFCB1462}" type="pres">
      <dgm:prSet presAssocID="{0F9165F7-6B82-4BAA-8E37-D17CB1258A1D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2464FF72-8852-4933-A27D-EDC75898553D}" type="pres">
      <dgm:prSet presAssocID="{0F9165F7-6B82-4BAA-8E37-D17CB1258A1D}" presName="parentText" presStyleLbl="node1" presStyleIdx="3" presStyleCnt="4" custLinFactNeighborX="-5173" custLinFactNeighborY="1529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0A5EDB-546C-4526-B5FD-BDE53F887980}" type="pres">
      <dgm:prSet presAssocID="{0F9165F7-6B82-4BAA-8E37-D17CB1258A1D}" presName="negativeSpace" presStyleCnt="0"/>
      <dgm:spPr/>
    </dgm:pt>
    <dgm:pt modelId="{39858CCF-A7B9-4C91-B93B-EF2027A24ABF}" type="pres">
      <dgm:prSet presAssocID="{0F9165F7-6B82-4BAA-8E37-D17CB1258A1D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22692EC-2D0F-4C92-83C3-A923042E1B5F}" srcId="{5E47A0B4-1A79-4331-8FFF-E237DC4BBB62}" destId="{A1F3A8E4-E4D7-46AB-9673-7D5138CFE1C0}" srcOrd="0" destOrd="0" parTransId="{F931F999-9BDC-4EC4-A585-CD3BE7EA28E5}" sibTransId="{9F4ED1F1-0D2C-4F9A-9177-CC50D920A671}"/>
    <dgm:cxn modelId="{317017A9-A339-41D3-9962-7A575A5CB02B}" type="presOf" srcId="{4E8D733F-A7CA-4B88-B96B-F2D9F2B34434}" destId="{6790408C-1DFB-455E-B425-52A432005FA1}" srcOrd="0" destOrd="0" presId="urn:microsoft.com/office/officeart/2005/8/layout/list1"/>
    <dgm:cxn modelId="{88120A74-8D9A-44B0-AD09-320DA507624B}" type="presOf" srcId="{0F9165F7-6B82-4BAA-8E37-D17CB1258A1D}" destId="{2464FF72-8852-4933-A27D-EDC75898553D}" srcOrd="1" destOrd="0" presId="urn:microsoft.com/office/officeart/2005/8/layout/list1"/>
    <dgm:cxn modelId="{470405C1-9A68-4757-8330-6BFDA2194FF6}" type="presOf" srcId="{5E47A0B4-1A79-4331-8FFF-E237DC4BBB62}" destId="{7675B9BF-A96A-4D33-937A-35BBE2F95153}" srcOrd="0" destOrd="0" presId="urn:microsoft.com/office/officeart/2005/8/layout/list1"/>
    <dgm:cxn modelId="{E6D8F279-85EF-42B4-B9A7-934ED0726E70}" type="presOf" srcId="{4E8D733F-A7CA-4B88-B96B-F2D9F2B34434}" destId="{F315DDA4-0AE4-4D67-8B22-84C7E32FE0F0}" srcOrd="1" destOrd="0" presId="urn:microsoft.com/office/officeart/2005/8/layout/list1"/>
    <dgm:cxn modelId="{CB8FF149-86B0-4F65-AFBB-AB614EDF0E75}" type="presOf" srcId="{FB6333A6-567B-47B7-941D-5D19F315222A}" destId="{CDFE531B-648E-4286-AAC5-AD2D78EE25A0}" srcOrd="0" destOrd="0" presId="urn:microsoft.com/office/officeart/2005/8/layout/list1"/>
    <dgm:cxn modelId="{421EFF40-8DEF-43FC-BD4A-36417C7CEFA2}" type="presOf" srcId="{A1F3A8E4-E4D7-46AB-9673-7D5138CFE1C0}" destId="{C6DD110E-DBD2-49E4-AD2F-D25AED8ECBF4}" srcOrd="1" destOrd="0" presId="urn:microsoft.com/office/officeart/2005/8/layout/list1"/>
    <dgm:cxn modelId="{F8911157-DE40-4BE8-86B3-CFDE4E6F79DD}" type="presOf" srcId="{A1F3A8E4-E4D7-46AB-9673-7D5138CFE1C0}" destId="{F498EAB4-51D1-4640-B99C-C2A6FA4F7CC3}" srcOrd="0" destOrd="0" presId="urn:microsoft.com/office/officeart/2005/8/layout/list1"/>
    <dgm:cxn modelId="{50E344D8-C24F-4FB3-BC64-B4BC520919B8}" srcId="{5E47A0B4-1A79-4331-8FFF-E237DC4BBB62}" destId="{0F9165F7-6B82-4BAA-8E37-D17CB1258A1D}" srcOrd="3" destOrd="0" parTransId="{881E6DBD-62F9-4084-84B6-6A323BC89526}" sibTransId="{9BCF1231-F05B-47BD-9C5C-DFC8B04ABBD5}"/>
    <dgm:cxn modelId="{6AAD9BE8-D2DC-42CE-911A-A487CC1D3F24}" type="presOf" srcId="{FB6333A6-567B-47B7-941D-5D19F315222A}" destId="{C498548A-D921-4EE1-A4C0-EED49F20A3FA}" srcOrd="1" destOrd="0" presId="urn:microsoft.com/office/officeart/2005/8/layout/list1"/>
    <dgm:cxn modelId="{FD50F0DE-DA54-424F-933C-7D09E97928AA}" srcId="{5E47A0B4-1A79-4331-8FFF-E237DC4BBB62}" destId="{FB6333A6-567B-47B7-941D-5D19F315222A}" srcOrd="2" destOrd="0" parTransId="{EF5774B3-EC5E-41BF-B0CD-1C977F6CD6E3}" sibTransId="{4C7959CA-A73C-4083-841B-B5617D6133C2}"/>
    <dgm:cxn modelId="{C9EA204C-0223-4FA4-B6A4-F17E497AD2C5}" type="presOf" srcId="{0F9165F7-6B82-4BAA-8E37-D17CB1258A1D}" destId="{51332851-6D7F-457F-80F8-3EA5AFCB1462}" srcOrd="0" destOrd="0" presId="urn:microsoft.com/office/officeart/2005/8/layout/list1"/>
    <dgm:cxn modelId="{5F69F008-46E4-44E8-B699-1AE8D640364E}" srcId="{5E47A0B4-1A79-4331-8FFF-E237DC4BBB62}" destId="{4E8D733F-A7CA-4B88-B96B-F2D9F2B34434}" srcOrd="1" destOrd="0" parTransId="{86C82DFC-0166-4512-82C8-090C2BBF379E}" sibTransId="{800AAABE-9802-4D19-A0C0-8EF30329802F}"/>
    <dgm:cxn modelId="{B0A7F1B5-C972-4209-8C3E-8DE4E5F972D9}" type="presParOf" srcId="{7675B9BF-A96A-4D33-937A-35BBE2F95153}" destId="{A493F330-B8E0-4CD2-8A52-10473047B8FA}" srcOrd="0" destOrd="0" presId="urn:microsoft.com/office/officeart/2005/8/layout/list1"/>
    <dgm:cxn modelId="{3BA37ADE-6A1A-4F57-83AE-EB637BF1FEB9}" type="presParOf" srcId="{A493F330-B8E0-4CD2-8A52-10473047B8FA}" destId="{F498EAB4-51D1-4640-B99C-C2A6FA4F7CC3}" srcOrd="0" destOrd="0" presId="urn:microsoft.com/office/officeart/2005/8/layout/list1"/>
    <dgm:cxn modelId="{72B5084E-AE7D-417E-AFD2-0A3883F0721E}" type="presParOf" srcId="{A493F330-B8E0-4CD2-8A52-10473047B8FA}" destId="{C6DD110E-DBD2-49E4-AD2F-D25AED8ECBF4}" srcOrd="1" destOrd="0" presId="urn:microsoft.com/office/officeart/2005/8/layout/list1"/>
    <dgm:cxn modelId="{133C3D62-1022-4100-AEBA-63832492328D}" type="presParOf" srcId="{7675B9BF-A96A-4D33-937A-35BBE2F95153}" destId="{5F5A9D18-5391-4456-99F3-643B4FFFA5C9}" srcOrd="1" destOrd="0" presId="urn:microsoft.com/office/officeart/2005/8/layout/list1"/>
    <dgm:cxn modelId="{F9D04C86-8210-4457-B642-6A21DDE60CD0}" type="presParOf" srcId="{7675B9BF-A96A-4D33-937A-35BBE2F95153}" destId="{61F2C9BC-0914-452E-A1AA-AB4A0CF63B2A}" srcOrd="2" destOrd="0" presId="urn:microsoft.com/office/officeart/2005/8/layout/list1"/>
    <dgm:cxn modelId="{2C6BE5BF-6B5F-44C6-AB11-586D9EAFC03B}" type="presParOf" srcId="{7675B9BF-A96A-4D33-937A-35BBE2F95153}" destId="{C624B4E2-9BDF-4FDC-A3F7-6B82833A1540}" srcOrd="3" destOrd="0" presId="urn:microsoft.com/office/officeart/2005/8/layout/list1"/>
    <dgm:cxn modelId="{335F4E97-21A1-4E06-9308-F83EF6E93E9B}" type="presParOf" srcId="{7675B9BF-A96A-4D33-937A-35BBE2F95153}" destId="{02878064-F181-46AE-8E3A-2CC95B6BB308}" srcOrd="4" destOrd="0" presId="urn:microsoft.com/office/officeart/2005/8/layout/list1"/>
    <dgm:cxn modelId="{B23D2339-411A-4854-8585-89791760081C}" type="presParOf" srcId="{02878064-F181-46AE-8E3A-2CC95B6BB308}" destId="{6790408C-1DFB-455E-B425-52A432005FA1}" srcOrd="0" destOrd="0" presId="urn:microsoft.com/office/officeart/2005/8/layout/list1"/>
    <dgm:cxn modelId="{84AB3EBF-46BA-441F-83DB-C360F31BEC57}" type="presParOf" srcId="{02878064-F181-46AE-8E3A-2CC95B6BB308}" destId="{F315DDA4-0AE4-4D67-8B22-84C7E32FE0F0}" srcOrd="1" destOrd="0" presId="urn:microsoft.com/office/officeart/2005/8/layout/list1"/>
    <dgm:cxn modelId="{0A6A83F0-245E-4D3E-986B-09D72207ED05}" type="presParOf" srcId="{7675B9BF-A96A-4D33-937A-35BBE2F95153}" destId="{69A1109F-47D4-45DF-A368-E0BB60A09CCE}" srcOrd="5" destOrd="0" presId="urn:microsoft.com/office/officeart/2005/8/layout/list1"/>
    <dgm:cxn modelId="{67C5F8CF-0427-4725-8E1B-79E45ADBE80F}" type="presParOf" srcId="{7675B9BF-A96A-4D33-937A-35BBE2F95153}" destId="{32651277-C1AC-42A4-87DA-C569EF88D4FE}" srcOrd="6" destOrd="0" presId="urn:microsoft.com/office/officeart/2005/8/layout/list1"/>
    <dgm:cxn modelId="{872F4498-6940-42BF-8363-DDDDB667A38B}" type="presParOf" srcId="{7675B9BF-A96A-4D33-937A-35BBE2F95153}" destId="{D5562563-676D-499A-B1C4-6FCCE2A0B9F6}" srcOrd="7" destOrd="0" presId="urn:microsoft.com/office/officeart/2005/8/layout/list1"/>
    <dgm:cxn modelId="{98154145-3032-4A59-8FDA-A3106FB151AE}" type="presParOf" srcId="{7675B9BF-A96A-4D33-937A-35BBE2F95153}" destId="{387C158A-14A4-44F8-91F8-6DE2EACDFEF2}" srcOrd="8" destOrd="0" presId="urn:microsoft.com/office/officeart/2005/8/layout/list1"/>
    <dgm:cxn modelId="{374F9DAC-BA19-4C83-A6F5-C5A5F5E11FD4}" type="presParOf" srcId="{387C158A-14A4-44F8-91F8-6DE2EACDFEF2}" destId="{CDFE531B-648E-4286-AAC5-AD2D78EE25A0}" srcOrd="0" destOrd="0" presId="urn:microsoft.com/office/officeart/2005/8/layout/list1"/>
    <dgm:cxn modelId="{138BDA1D-49C5-444F-AB94-60C8F1FE4600}" type="presParOf" srcId="{387C158A-14A4-44F8-91F8-6DE2EACDFEF2}" destId="{C498548A-D921-4EE1-A4C0-EED49F20A3FA}" srcOrd="1" destOrd="0" presId="urn:microsoft.com/office/officeart/2005/8/layout/list1"/>
    <dgm:cxn modelId="{3D29D1C7-9D65-4EA7-AFE8-2DD7D4F5E06E}" type="presParOf" srcId="{7675B9BF-A96A-4D33-937A-35BBE2F95153}" destId="{B9563010-E98B-4C51-AFA2-AFE97D224220}" srcOrd="9" destOrd="0" presId="urn:microsoft.com/office/officeart/2005/8/layout/list1"/>
    <dgm:cxn modelId="{3CE825B0-9457-4BAC-BE12-09B26E5C11F5}" type="presParOf" srcId="{7675B9BF-A96A-4D33-937A-35BBE2F95153}" destId="{79A11B03-D853-4778-B64B-F67BF93F00FA}" srcOrd="10" destOrd="0" presId="urn:microsoft.com/office/officeart/2005/8/layout/list1"/>
    <dgm:cxn modelId="{5998DEDB-69B5-4871-A7AE-C5F76BC1B1E3}" type="presParOf" srcId="{7675B9BF-A96A-4D33-937A-35BBE2F95153}" destId="{54A9915E-06F3-4A00-A353-9562932ADAEA}" srcOrd="11" destOrd="0" presId="urn:microsoft.com/office/officeart/2005/8/layout/list1"/>
    <dgm:cxn modelId="{D99BD4FC-C45C-4EFF-82DF-B852C747D122}" type="presParOf" srcId="{7675B9BF-A96A-4D33-937A-35BBE2F95153}" destId="{1BB64DC1-E412-440E-AADE-0E8F98176431}" srcOrd="12" destOrd="0" presId="urn:microsoft.com/office/officeart/2005/8/layout/list1"/>
    <dgm:cxn modelId="{4E3A9153-05A8-4A91-9B2B-CA8F843A9BB3}" type="presParOf" srcId="{1BB64DC1-E412-440E-AADE-0E8F98176431}" destId="{51332851-6D7F-457F-80F8-3EA5AFCB1462}" srcOrd="0" destOrd="0" presId="urn:microsoft.com/office/officeart/2005/8/layout/list1"/>
    <dgm:cxn modelId="{1DA9FC48-19A2-47F9-9E1F-31765BF72E29}" type="presParOf" srcId="{1BB64DC1-E412-440E-AADE-0E8F98176431}" destId="{2464FF72-8852-4933-A27D-EDC75898553D}" srcOrd="1" destOrd="0" presId="urn:microsoft.com/office/officeart/2005/8/layout/list1"/>
    <dgm:cxn modelId="{10AD4D9A-0110-4406-9774-BFD2EC3EF5F2}" type="presParOf" srcId="{7675B9BF-A96A-4D33-937A-35BBE2F95153}" destId="{080A5EDB-546C-4526-B5FD-BDE53F887980}" srcOrd="13" destOrd="0" presId="urn:microsoft.com/office/officeart/2005/8/layout/list1"/>
    <dgm:cxn modelId="{B2F96EC2-5D30-49E8-B266-A474A4AC19B7}" type="presParOf" srcId="{7675B9BF-A96A-4D33-937A-35BBE2F95153}" destId="{39858CCF-A7B9-4C91-B93B-EF2027A24ABF}" srcOrd="14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F3FDB6-E3D7-4114-909B-CE483B9F39A1}">
      <dsp:nvSpPr>
        <dsp:cNvPr id="0" name=""/>
        <dsp:cNvSpPr/>
      </dsp:nvSpPr>
      <dsp:spPr>
        <a:xfrm>
          <a:off x="-216018" y="252019"/>
          <a:ext cx="6670379" cy="445009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C4BADF7-13E1-4C7B-BFD9-01C8800019B4}">
      <dsp:nvSpPr>
        <dsp:cNvPr id="0" name=""/>
        <dsp:cNvSpPr/>
      </dsp:nvSpPr>
      <dsp:spPr>
        <a:xfrm>
          <a:off x="2780118" y="204581"/>
          <a:ext cx="5191776" cy="460851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С 1 сентября 2013 г.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ФЗ « Об образовании»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80118" y="204581"/>
        <a:ext cx="5191776" cy="1382558"/>
      </dsp:txXfrm>
    </dsp:sp>
    <dsp:sp modelId="{6A264751-7808-4D2A-9932-ADB93B701B22}">
      <dsp:nvSpPr>
        <dsp:cNvPr id="0" name=""/>
        <dsp:cNvSpPr/>
      </dsp:nvSpPr>
      <dsp:spPr>
        <a:xfrm>
          <a:off x="786813" y="1594260"/>
          <a:ext cx="3986610" cy="289255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80000"/>
            <a:hueOff val="153123"/>
            <a:satOff val="-2196"/>
            <a:lumOff val="1280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30ABE85-82C5-4F74-AF68-513CE86E9A29}">
      <dsp:nvSpPr>
        <dsp:cNvPr id="0" name=""/>
        <dsp:cNvSpPr/>
      </dsp:nvSpPr>
      <dsp:spPr>
        <a:xfrm>
          <a:off x="2780118" y="1546865"/>
          <a:ext cx="5191776" cy="298734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153123"/>
              <a:satOff val="-2196"/>
              <a:lumOff val="1280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Статья 65. 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плата, взимаемая с родителей (законных представителей) за присмотр и уход за детьми, осваивающими образовательные программы дошкольного образования в организациях, осуществляющих образовательную деятельность.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80118" y="1546865"/>
        <a:ext cx="5191776" cy="1378775"/>
      </dsp:txXfrm>
    </dsp:sp>
    <dsp:sp modelId="{45930A8B-67AB-40E2-BA1C-582E632A2B74}">
      <dsp:nvSpPr>
        <dsp:cNvPr id="0" name=""/>
        <dsp:cNvSpPr/>
      </dsp:nvSpPr>
      <dsp:spPr>
        <a:xfrm>
          <a:off x="2112605" y="2929286"/>
          <a:ext cx="1335026" cy="133502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80000"/>
            <a:hueOff val="306246"/>
            <a:satOff val="-4392"/>
            <a:lumOff val="2561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0FCEA1-4F51-48D7-953D-8FCEFF2B21DF}">
      <dsp:nvSpPr>
        <dsp:cNvPr id="0" name=""/>
        <dsp:cNvSpPr/>
      </dsp:nvSpPr>
      <dsp:spPr>
        <a:xfrm>
          <a:off x="2780118" y="2731055"/>
          <a:ext cx="5191776" cy="173148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306246"/>
              <a:satOff val="-4392"/>
              <a:lumOff val="256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latin typeface="Times New Roman" pitchFamily="18" charset="0"/>
              <a:cs typeface="Times New Roman" pitchFamily="18" charset="0"/>
            </a:rPr>
            <a:t>П.2. 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За присмотр и уход за ребенком учредитель организации, осуществляющей образовательную деятельность, вправе устанавливать плату, взимаемую с родителей( законных представителей) (далее – родительская плата, и ее размер, если иное не установлено настоящим Федеральным законом. Учредитель вправе снизить размер родительской платы или не взимать ее с отдельных категорий родителей ( законных представителей) в определяемых им случаях и порядке.</a:t>
          </a:r>
          <a:endParaRPr lang="ru-RU" sz="15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80118" y="2731055"/>
        <a:ext cx="5191776" cy="17314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5F579A-14FD-4822-9F1E-141AA55290DE}">
      <dsp:nvSpPr>
        <dsp:cNvPr id="0" name=""/>
        <dsp:cNvSpPr/>
      </dsp:nvSpPr>
      <dsp:spPr>
        <a:xfrm>
          <a:off x="507656" y="0"/>
          <a:ext cx="5753439" cy="4255043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361A19-E6A2-4147-8FF1-7B9403FA462F}">
      <dsp:nvSpPr>
        <dsp:cNvPr id="0" name=""/>
        <dsp:cNvSpPr/>
      </dsp:nvSpPr>
      <dsp:spPr>
        <a:xfrm>
          <a:off x="127704" y="0"/>
          <a:ext cx="2196525" cy="425504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Родительская плата не взимается с родителей: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 – инвалидов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 , оставшихся без попечения родителей (опекуны, приемные..)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-Детей с туберкулезной интоксикацией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Детей, у которых один из родителей инвалид </a:t>
          </a:r>
          <a:r>
            <a:rPr lang="en-US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I </a:t>
          </a: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или </a:t>
          </a:r>
          <a:r>
            <a:rPr lang="en-US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II</a:t>
          </a: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 группы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С военнослужащих срочной службы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С семей, где один из родителей является участником ликвидации аварии на Чернобыльской АЭС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С семей, в которых один из родителей –инвалид вследствие ранения, контузии на территориях Чеченской Республики</a:t>
          </a:r>
          <a:endParaRPr lang="ru-RU" sz="1200" kern="120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>
        <a:off x="234930" y="107226"/>
        <a:ext cx="1982073" cy="4040591"/>
      </dsp:txXfrm>
    </dsp:sp>
    <dsp:sp modelId="{09213957-82ED-4769-854E-D5569C60989C}">
      <dsp:nvSpPr>
        <dsp:cNvPr id="0" name=""/>
        <dsp:cNvSpPr/>
      </dsp:nvSpPr>
      <dsp:spPr>
        <a:xfrm>
          <a:off x="2487499" y="0"/>
          <a:ext cx="2038840" cy="4255043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Обязательная компенсация части, уплаченной родителем родительской платы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первого ребенка 20%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второго 50%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третьего 70%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среднего размера родительской платы, утвержденной постановлением Кабинета министров РТ № 690 от 26.09.2014 г. (средний размер родительской платы составляет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1401руб. – от 3 до 7 лет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1553 руб. - от 1 до 3 лет</a:t>
          </a:r>
          <a:endParaRPr lang="ru-RU" sz="13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587027" y="99528"/>
        <a:ext cx="1839784" cy="4055987"/>
      </dsp:txXfrm>
    </dsp:sp>
    <dsp:sp modelId="{77EA749A-B69B-46FD-8281-978886B736B0}">
      <dsp:nvSpPr>
        <dsp:cNvPr id="0" name=""/>
        <dsp:cNvSpPr/>
      </dsp:nvSpPr>
      <dsp:spPr>
        <a:xfrm>
          <a:off x="4689610" y="0"/>
          <a:ext cx="1951436" cy="4255043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Дополнительная компенсация к родительской плате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Исходя из доходов на одного члена семьи: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 10000 рублей в месяц (на 1 ребенка – 40%; на 2 – 62%; на 3 – 77%)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10001 рублей до 15000 рублей в месяц ( на 1 ребенка – 30%; на 2 – 57%; на 3-64%)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15001 до 20000 рублей в месяц (на 1 ребенка – 20%; на 2 -47%; на 3 -47%)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Если доход на одного члена семьи превышает 20000, то данная компенсация не предусматривается</a:t>
          </a:r>
          <a:endParaRPr lang="ru-RU" sz="1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784871" y="95261"/>
        <a:ext cx="1760914" cy="406452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241641-3256-4B64-AF7A-5C0C535792CB}">
      <dsp:nvSpPr>
        <dsp:cNvPr id="0" name=""/>
        <dsp:cNvSpPr/>
      </dsp:nvSpPr>
      <dsp:spPr>
        <a:xfrm>
          <a:off x="1512371" y="0"/>
          <a:ext cx="4525963" cy="452596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1B4B7C-5282-4DEE-A7D2-505ECEB42135}">
      <dsp:nvSpPr>
        <dsp:cNvPr id="0" name=""/>
        <dsp:cNvSpPr/>
      </dsp:nvSpPr>
      <dsp:spPr>
        <a:xfrm>
          <a:off x="3775352" y="455027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400" kern="1200"/>
        </a:p>
      </dsp:txBody>
      <dsp:txXfrm>
        <a:off x="3827652" y="507327"/>
        <a:ext cx="2837275" cy="966780"/>
      </dsp:txXfrm>
    </dsp:sp>
    <dsp:sp modelId="{77150ED2-F017-4C6E-AC4B-19E3511586A9}">
      <dsp:nvSpPr>
        <dsp:cNvPr id="0" name=""/>
        <dsp:cNvSpPr/>
      </dsp:nvSpPr>
      <dsp:spPr>
        <a:xfrm>
          <a:off x="3775352" y="1660330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400" kern="1200"/>
        </a:p>
      </dsp:txBody>
      <dsp:txXfrm>
        <a:off x="3827652" y="1712630"/>
        <a:ext cx="2837275" cy="966780"/>
      </dsp:txXfrm>
    </dsp:sp>
    <dsp:sp modelId="{5875A2EF-CF13-4FAC-89F7-738526BBEA33}">
      <dsp:nvSpPr>
        <dsp:cNvPr id="0" name=""/>
        <dsp:cNvSpPr/>
      </dsp:nvSpPr>
      <dsp:spPr>
        <a:xfrm>
          <a:off x="3775352" y="2865632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400" kern="1200"/>
        </a:p>
      </dsp:txBody>
      <dsp:txXfrm>
        <a:off x="3827652" y="2917932"/>
        <a:ext cx="2837275" cy="9667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F2C9BC-0914-452E-A1AA-AB4A0CF63B2A}">
      <dsp:nvSpPr>
        <dsp:cNvPr id="0" name=""/>
        <dsp:cNvSpPr/>
      </dsp:nvSpPr>
      <dsp:spPr>
        <a:xfrm>
          <a:off x="0" y="500937"/>
          <a:ext cx="7416824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DD110E-DBD2-49E4-AD2F-D25AED8ECBF4}">
      <dsp:nvSpPr>
        <dsp:cNvPr id="0" name=""/>
        <dsp:cNvSpPr/>
      </dsp:nvSpPr>
      <dsp:spPr>
        <a:xfrm>
          <a:off x="351657" y="135887"/>
          <a:ext cx="5191776" cy="8265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Вида дошкольного учреждения</a:t>
          </a:r>
          <a:endParaRPr lang="ru-RU" sz="1600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92006" y="176236"/>
        <a:ext cx="5111078" cy="745862"/>
      </dsp:txXfrm>
    </dsp:sp>
    <dsp:sp modelId="{32651277-C1AC-42A4-87DA-C569EF88D4FE}">
      <dsp:nvSpPr>
        <dsp:cNvPr id="0" name=""/>
        <dsp:cNvSpPr/>
      </dsp:nvSpPr>
      <dsp:spPr>
        <a:xfrm>
          <a:off x="0" y="1302488"/>
          <a:ext cx="7416824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1560506"/>
              <a:satOff val="-1946"/>
              <a:lumOff val="4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15DDA4-0AE4-4D67-8B22-84C7E32FE0F0}">
      <dsp:nvSpPr>
        <dsp:cNvPr id="0" name=""/>
        <dsp:cNvSpPr/>
      </dsp:nvSpPr>
      <dsp:spPr>
        <a:xfrm>
          <a:off x="360038" y="1071987"/>
          <a:ext cx="5191776" cy="826560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Количества часов работы дошкольного образовательного учреждения</a:t>
          </a:r>
          <a:endParaRPr lang="ru-RU" sz="1600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400387" y="1112336"/>
        <a:ext cx="5111078" cy="745862"/>
      </dsp:txXfrm>
    </dsp:sp>
    <dsp:sp modelId="{79A11B03-D853-4778-B64B-F67BF93F00FA}">
      <dsp:nvSpPr>
        <dsp:cNvPr id="0" name=""/>
        <dsp:cNvSpPr/>
      </dsp:nvSpPr>
      <dsp:spPr>
        <a:xfrm>
          <a:off x="0" y="3376240"/>
          <a:ext cx="7416824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3121013"/>
              <a:satOff val="-3893"/>
              <a:lumOff val="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98548A-D921-4EE1-A4C0-EED49F20A3FA}">
      <dsp:nvSpPr>
        <dsp:cNvPr id="0" name=""/>
        <dsp:cNvSpPr/>
      </dsp:nvSpPr>
      <dsp:spPr>
        <a:xfrm>
          <a:off x="360038" y="3016202"/>
          <a:ext cx="5191776" cy="826560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Возраста ребенка (до 3и старше 3 лет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)</a:t>
          </a:r>
          <a:endParaRPr lang="ru-RU" sz="1400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400387" y="3056551"/>
        <a:ext cx="5111078" cy="745862"/>
      </dsp:txXfrm>
    </dsp:sp>
    <dsp:sp modelId="{39858CCF-A7B9-4C91-B93B-EF2027A24ABF}">
      <dsp:nvSpPr>
        <dsp:cNvPr id="0" name=""/>
        <dsp:cNvSpPr/>
      </dsp:nvSpPr>
      <dsp:spPr>
        <a:xfrm>
          <a:off x="0" y="4311178"/>
          <a:ext cx="7416824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64FF72-8852-4933-A27D-EDC75898553D}">
      <dsp:nvSpPr>
        <dsp:cNvPr id="0" name=""/>
        <dsp:cNvSpPr/>
      </dsp:nvSpPr>
      <dsp:spPr>
        <a:xfrm>
          <a:off x="351657" y="4024312"/>
          <a:ext cx="5191776" cy="82656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Количества детей в семье (до 3 и более 3 детей – социальные поддержки)</a:t>
          </a:r>
          <a:endParaRPr lang="ru-RU" sz="1600" kern="1200" dirty="0"/>
        </a:p>
      </dsp:txBody>
      <dsp:txXfrm>
        <a:off x="392006" y="4064661"/>
        <a:ext cx="5111078" cy="7458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23240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45515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30236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98825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87205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38548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77560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48297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63577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97131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48323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D00E0-8869-45BE-91C2-BC706F323778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71703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Data" Target="../diagrams/data2.xml"/><Relationship Id="rId7" Type="http://schemas.openxmlformats.org/officeDocument/2006/relationships/diagramData" Target="../diagrams/data3.xml"/><Relationship Id="rId12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11" Type="http://schemas.microsoft.com/office/2007/relationships/diagramDrawing" Target="../diagrams/drawing2.xml"/><Relationship Id="rId5" Type="http://schemas.openxmlformats.org/officeDocument/2006/relationships/diagramQuickStyle" Target="../diagrams/quickStyle2.xml"/><Relationship Id="rId10" Type="http://schemas.openxmlformats.org/officeDocument/2006/relationships/diagramColors" Target="../diagrams/colors3.xml"/><Relationship Id="rId4" Type="http://schemas.openxmlformats.org/officeDocument/2006/relationships/diagramLayout" Target="../diagrams/layout2.xml"/><Relationship Id="rId9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microsoft.com/office/2007/relationships/diagramDrawing" Target="../diagrams/drawing4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microsoft.com/office/2007/relationships/diagramDrawing" Target="../diagrams/drawing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 расходах на содержание детей  в дошкольных образовательных учреждениях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2331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7280" y="4932548"/>
            <a:ext cx="8280920" cy="1440160"/>
          </a:xfrm>
        </p:spPr>
        <p:txBody>
          <a:bodyPr>
            <a:normAutofit fontScale="92500" lnSpcReduction="20000"/>
          </a:bodyPr>
          <a:lstStyle/>
          <a:p>
            <a:pPr marL="171450" indent="-171450" algn="l">
              <a:buFont typeface="Wingdings" pitchFamily="2" charset="2"/>
              <a:buChar char="q"/>
            </a:pPr>
            <a:r>
              <a:rPr lang="ru-RU" sz="1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Республиканская субвенция (статьи расходов):</a:t>
            </a:r>
          </a:p>
          <a:p>
            <a:pPr algn="l"/>
            <a:r>
              <a:rPr 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70% фонда оплаты труда педагогического персонала</a:t>
            </a:r>
            <a:endParaRPr lang="ru-RU" sz="11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l">
              <a:buFont typeface="Wingdings" pitchFamily="2" charset="2"/>
              <a:buChar char="q"/>
            </a:pPr>
            <a:r>
              <a:rPr lang="ru-RU" sz="11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Муниципальный бюджет (статьи расходов):</a:t>
            </a:r>
          </a:p>
          <a:p>
            <a:pPr algn="l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 30% фонда оплаты труда педагогического персонала                                -  Транспортные расходы</a:t>
            </a:r>
          </a:p>
          <a:p>
            <a:pPr algn="l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  Коммунальные услуги                                                                                      -  Услуги связи</a:t>
            </a:r>
          </a:p>
          <a:p>
            <a:pPr algn="l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  Услуги по приобретению и содержанию имущества                                  -  Налоги</a:t>
            </a:r>
          </a:p>
          <a:p>
            <a:pPr algn="l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 Прочие услуги                                                                                                      -  50% фонда оплаты труда прочего персонала ( помощников              </a:t>
            </a:r>
          </a:p>
          <a:p>
            <a:pPr algn="l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воспитателей, медицинских сотрудников, сотрудников  </a:t>
            </a:r>
          </a:p>
          <a:p>
            <a:pPr algn="l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пищеблока, техперсонала)</a:t>
            </a:r>
          </a:p>
        </p:txBody>
      </p:sp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-104448" y="0"/>
            <a:ext cx="925252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67544" y="476672"/>
            <a:ext cx="77048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Доля расходов на содержание детей в дошкольных образовательных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учреждениях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Нижнекамского муниципального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района в 2015 году</a:t>
            </a:r>
          </a:p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одзаголовок 2"/>
          <p:cNvSpPr txBox="1">
            <a:spLocks/>
          </p:cNvSpPr>
          <p:nvPr/>
        </p:nvSpPr>
        <p:spPr>
          <a:xfrm>
            <a:off x="323528" y="3571876"/>
            <a:ext cx="7963248" cy="30974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/>
            <a:r>
              <a:rPr lang="ru-RU" sz="105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Итого: 1 млрд. </a:t>
            </a:r>
            <a:r>
              <a:rPr lang="ru-RU" sz="105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907 млн. руб</a:t>
            </a:r>
            <a:r>
              <a:rPr lang="ru-RU" sz="105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71450" indent="-171450" algn="l"/>
            <a:endParaRPr lang="ru-RU" sz="105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l">
              <a:buFont typeface="Wingdings" pitchFamily="2" charset="2"/>
              <a:buChar char="q"/>
            </a:pPr>
            <a:r>
              <a:rPr lang="ru-RU" sz="105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Республиканская субвенция (статьи расходов):</a:t>
            </a:r>
          </a:p>
          <a:p>
            <a:pPr algn="l"/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70% фонда оплаты труда педагогического персонала</a:t>
            </a:r>
          </a:p>
          <a:p>
            <a:pPr algn="l"/>
            <a:endParaRPr lang="ru-RU" sz="105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l">
              <a:buFont typeface="Wingdings" pitchFamily="2" charset="2"/>
              <a:buChar char="q"/>
            </a:pPr>
            <a:r>
              <a:rPr lang="ru-RU" sz="105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Муниципальный бюджет (статьи расходов)     </a:t>
            </a:r>
          </a:p>
          <a:p>
            <a:pPr marL="171450" indent="-171450" algn="l">
              <a:buFontTx/>
              <a:buChar char="-"/>
            </a:pP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30% фонда оплаты труда педагогического персонала </a:t>
            </a:r>
          </a:p>
          <a:p>
            <a:pPr marL="171450" indent="-171450" algn="l">
              <a:buFontTx/>
              <a:buChar char="-"/>
            </a:pP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Коммунальные услуги  </a:t>
            </a:r>
          </a:p>
          <a:p>
            <a:pPr marL="171450" indent="-171450" algn="l">
              <a:buFontTx/>
              <a:buChar char="-"/>
            </a:pP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Работы и услуги по содержанию имущества</a:t>
            </a:r>
          </a:p>
          <a:p>
            <a:pPr marL="171450" indent="-171450" algn="l">
              <a:buFontTx/>
              <a:buChar char="-"/>
            </a:pP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Налоги</a:t>
            </a:r>
          </a:p>
          <a:p>
            <a:pPr algn="l"/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  Услуги связи                                                                                                          </a:t>
            </a:r>
          </a:p>
          <a:p>
            <a:pPr marL="171450" indent="-171450" algn="l">
              <a:buFontTx/>
              <a:buChar char="-"/>
            </a:pP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Прочие  услуги </a:t>
            </a:r>
          </a:p>
          <a:p>
            <a:pPr marL="171450" indent="-171450" algn="l">
              <a:buFontTx/>
              <a:buChar char="-"/>
            </a:pP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50% фонда оплаты труда прочего персонала ( помощников воспитателей, медицинских сотрудников, сотрудников  </a:t>
            </a:r>
          </a:p>
          <a:p>
            <a:pPr algn="l"/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пищеблока, техперсонал)</a:t>
            </a:r>
          </a:p>
          <a:p>
            <a:pPr algn="l"/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  Расходы на питание воспитанников (78% от общей потребности)</a:t>
            </a:r>
          </a:p>
          <a:p>
            <a:pPr algn="l"/>
            <a:endParaRPr lang="ru-RU" sz="105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</a:t>
            </a:r>
          </a:p>
        </p:txBody>
      </p: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="" xmlns:p14="http://schemas.microsoft.com/office/powerpoint/2010/main" val="438516991"/>
              </p:ext>
            </p:extLst>
          </p:nvPr>
        </p:nvGraphicFramePr>
        <p:xfrm>
          <a:off x="4211960" y="1844824"/>
          <a:ext cx="324036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Диаграмма 24"/>
          <p:cNvGraphicFramePr/>
          <p:nvPr>
            <p:extLst>
              <p:ext uri="{D42A27DB-BD31-4B8C-83A1-F6EECF244321}">
                <p14:modId xmlns="" xmlns:p14="http://schemas.microsoft.com/office/powerpoint/2010/main" val="3674917241"/>
              </p:ext>
            </p:extLst>
          </p:nvPr>
        </p:nvGraphicFramePr>
        <p:xfrm>
          <a:off x="1928794" y="2071678"/>
          <a:ext cx="5143536" cy="1811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112381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4756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441691499"/>
              </p:ext>
            </p:extLst>
          </p:nvPr>
        </p:nvGraphicFramePr>
        <p:xfrm>
          <a:off x="179512" y="620688"/>
          <a:ext cx="7416824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79827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8740" y="-68885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graphicFrame>
        <p:nvGraphicFramePr>
          <p:cNvPr id="12" name="Схема 11"/>
          <p:cNvGraphicFramePr/>
          <p:nvPr>
            <p:extLst>
              <p:ext uri="{D42A27DB-BD31-4B8C-83A1-F6EECF244321}">
                <p14:modId xmlns="" xmlns:p14="http://schemas.microsoft.com/office/powerpoint/2010/main" val="2303844193"/>
              </p:ext>
            </p:extLst>
          </p:nvPr>
        </p:nvGraphicFramePr>
        <p:xfrm>
          <a:off x="4283968" y="2348880"/>
          <a:ext cx="3336032" cy="3112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Скругленный прямоугольник 14"/>
          <p:cNvSpPr/>
          <p:nvPr/>
        </p:nvSpPr>
        <p:spPr>
          <a:xfrm>
            <a:off x="107504" y="1938281"/>
            <a:ext cx="1876012" cy="485083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Размер родительской платы зависит от: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От возраста ребенка (до 3 и старше 3лет)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Количества дней работы дошкольного образовательного учреждения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Количества часов работы дошкольного образовательного учреждения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Вида дошкольного учреждения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Количества детей в семье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112871" y="2172186"/>
            <a:ext cx="4968552" cy="36004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Меры социальной поддержки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51520" y="-8371"/>
            <a:ext cx="7992888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Родительская плата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статьи расходов)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Присмотр и уход за детьми в дошкольных организациях: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 на питание воспитанников (22% от </a:t>
            </a: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общей потребности)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 на медикаменты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50 % фонда оплаты труда помощников воспитателей, медицинских сотрудников, сотрудников пищеблока, техперсонала.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Приобретение моющих средств.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(на основании письма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ЦЭиСИ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РТ №1257/01-06 от 14.10.2013г.)</a:t>
            </a:r>
          </a:p>
          <a:p>
            <a:pPr marL="285750" indent="-285750" algn="ctr">
              <a:buFont typeface="Wingdings" pitchFamily="2" charset="2"/>
              <a:buChar char="q"/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740915" y="1812146"/>
            <a:ext cx="6340508" cy="36004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Родительская плата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4" name="Схема 23"/>
          <p:cNvGraphicFramePr/>
          <p:nvPr>
            <p:extLst>
              <p:ext uri="{D42A27DB-BD31-4B8C-83A1-F6EECF244321}">
                <p14:modId xmlns="" xmlns:p14="http://schemas.microsoft.com/office/powerpoint/2010/main" val="1098441894"/>
              </p:ext>
            </p:extLst>
          </p:nvPr>
        </p:nvGraphicFramePr>
        <p:xfrm>
          <a:off x="1842414" y="2534071"/>
          <a:ext cx="6768752" cy="42550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="" xmlns:p14="http://schemas.microsoft.com/office/powerpoint/2010/main" val="165878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71186290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 descr="C:\Users\бухгалтерия\Desktop\DarkMini.jpg"/>
          <p:cNvPicPr/>
          <p:nvPr/>
        </p:nvPicPr>
        <p:blipFill rotWithShape="1"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-29376" y="0"/>
            <a:ext cx="9353903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1624345592"/>
              </p:ext>
            </p:extLst>
          </p:nvPr>
        </p:nvGraphicFramePr>
        <p:xfrm>
          <a:off x="827584" y="1420908"/>
          <a:ext cx="7416824" cy="5104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187624" y="620689"/>
            <a:ext cx="705678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Размер родительской платы зависит от: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63588" y="3573016"/>
            <a:ext cx="7416824" cy="680657"/>
          </a:xfrm>
          <a:prstGeom prst="rect">
            <a:avLst/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2" name="Группа 11"/>
          <p:cNvGrpSpPr/>
          <p:nvPr/>
        </p:nvGrpSpPr>
        <p:grpSpPr>
          <a:xfrm>
            <a:off x="1179240" y="3427113"/>
            <a:ext cx="5191776" cy="826560"/>
            <a:chOff x="360042" y="24227"/>
            <a:chExt cx="5191776" cy="826560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360042" y="24227"/>
              <a:ext cx="5191776" cy="826560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Скругленный прямоугольник 4"/>
            <p:cNvSpPr/>
            <p:nvPr/>
          </p:nvSpPr>
          <p:spPr>
            <a:xfrm>
              <a:off x="400391" y="64576"/>
              <a:ext cx="5111078" cy="7458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6237" tIns="0" rIns="196237" bIns="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>
                  <a:latin typeface="Times New Roman" pitchFamily="18" charset="0"/>
                  <a:cs typeface="Times New Roman" pitchFamily="18" charset="0"/>
                </a:rPr>
                <a:t>Количества дней работы дошкольного образовательного учреждения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55548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-17378" y="-15416"/>
            <a:ext cx="9144000" cy="68888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9552" y="332656"/>
            <a:ext cx="748883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Размер родительской платы в </a:t>
            </a: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МБДОУ </a:t>
            </a: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66</a:t>
            </a: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установленный 01.01.2015 г.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Общеразвивающие группы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42497249"/>
              </p:ext>
            </p:extLst>
          </p:nvPr>
        </p:nvGraphicFramePr>
        <p:xfrm>
          <a:off x="0" y="1785926"/>
          <a:ext cx="8101408" cy="415822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44724"/>
                <a:gridCol w="1810790"/>
                <a:gridCol w="1663342"/>
                <a:gridCol w="1421905"/>
                <a:gridCol w="1260647"/>
              </a:tblGrid>
              <a:tr h="845740">
                <a:tc rowSpan="2">
                  <a:txBody>
                    <a:bodyPr/>
                    <a:lstStyle/>
                    <a:p>
                      <a:r>
                        <a:rPr lang="ru-RU" dirty="0" smtClean="0"/>
                        <a:t>Наименование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 1 до 3 лет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 3 до 7 лет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Многодетные семьи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7526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от 1до 3 лет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От 3 до 7 лет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45740">
                <a:tc>
                  <a:txBody>
                    <a:bodyPr/>
                    <a:lstStyle/>
                    <a:p>
                      <a:r>
                        <a:rPr lang="ru-RU" dirty="0" smtClean="0"/>
                        <a:t>Питание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405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454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227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45740">
                <a:tc>
                  <a:txBody>
                    <a:bodyPr/>
                    <a:lstStyle/>
                    <a:p>
                      <a:r>
                        <a:rPr lang="ru-RU" dirty="0" smtClean="0"/>
                        <a:t>Содержание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2539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2358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1293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1203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45740">
                <a:tc>
                  <a:txBody>
                    <a:bodyPr/>
                    <a:lstStyle/>
                    <a:p>
                      <a:r>
                        <a:rPr lang="ru-RU" dirty="0" smtClean="0"/>
                        <a:t>Итого: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2944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2812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1495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1430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834069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общеразвивающих групп в 2015г.</a:t>
            </a:r>
          </a:p>
          <a:p>
            <a:pPr algn="ctr"/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до 10000 руб.</a:t>
            </a: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93033150"/>
              </p:ext>
            </p:extLst>
          </p:nvPr>
        </p:nvGraphicFramePr>
        <p:xfrm>
          <a:off x="162789" y="1786359"/>
          <a:ext cx="8009611" cy="428377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79068"/>
                <a:gridCol w="1579068"/>
                <a:gridCol w="1467099"/>
                <a:gridCol w="1728192"/>
                <a:gridCol w="1656184"/>
              </a:tblGrid>
              <a:tr h="120529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Количество детей в семье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родительской платы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компенсации части родительской платы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второй (дополнительной)</a:t>
                      </a:r>
                      <a:r>
                        <a:rPr lang="ru-RU" sz="1400" baseline="0" dirty="0" smtClean="0"/>
                        <a:t> компенсации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оплаты родителей с учетом двух компенсационных выплат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97387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1200" dirty="0" smtClean="0"/>
                        <a:t>1 –ребенок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2812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280,2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844,6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1687,2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5371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1200" dirty="0" smtClean="0"/>
                        <a:t>2 – ребенка</a:t>
                      </a:r>
                      <a:r>
                        <a:rPr lang="ru-RU" sz="1200" baseline="0" dirty="0" smtClean="0"/>
                        <a:t>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за 1-го: 2812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2-го: 2812</a:t>
                      </a:r>
                    </a:p>
                    <a:p>
                      <a:r>
                        <a:rPr lang="ru-RU" sz="1400" baseline="0" dirty="0" smtClean="0"/>
                        <a:t>Итого : 5624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1-го: 280,2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2–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700, 5</a:t>
                      </a:r>
                    </a:p>
                    <a:p>
                      <a:r>
                        <a:rPr lang="ru-RU" sz="1400" baseline="0" dirty="0" smtClean="0"/>
                        <a:t>Итого: 980,7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1-го: 844,6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2-го: 1042,94</a:t>
                      </a:r>
                    </a:p>
                    <a:p>
                      <a:r>
                        <a:rPr lang="ru-RU" sz="1400" baseline="0" dirty="0" smtClean="0"/>
                        <a:t>Итого: 1887,54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2755,76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51781">
                <a:tc>
                  <a:txBody>
                    <a:bodyPr/>
                    <a:lstStyle/>
                    <a:p>
                      <a:endParaRPr lang="ru-RU" sz="1200" dirty="0" smtClean="0"/>
                    </a:p>
                    <a:p>
                      <a:endParaRPr lang="ru-RU" sz="1200" dirty="0" smtClean="0"/>
                    </a:p>
                    <a:p>
                      <a:endParaRPr lang="ru-RU" sz="1200" dirty="0" smtClean="0"/>
                    </a:p>
                    <a:p>
                      <a:r>
                        <a:rPr lang="ru-RU" sz="1200" dirty="0" smtClean="0"/>
                        <a:t>3 – и последующие дети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 </a:t>
                      </a:r>
                      <a:r>
                        <a:rPr lang="ru-RU" sz="1400" dirty="0" err="1" smtClean="0"/>
                        <a:t>го</a:t>
                      </a:r>
                      <a:r>
                        <a:rPr lang="ru-RU" sz="1400" dirty="0" smtClean="0"/>
                        <a:t>: 1430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 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1430</a:t>
                      </a:r>
                    </a:p>
                    <a:p>
                      <a:r>
                        <a:rPr lang="ru-RU" sz="1400" baseline="0" dirty="0" smtClean="0"/>
                        <a:t>за 3 -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1430</a:t>
                      </a:r>
                    </a:p>
                    <a:p>
                      <a:r>
                        <a:rPr lang="ru-RU" sz="1400" baseline="0" dirty="0" smtClean="0"/>
                        <a:t>Итого : 4290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 – </a:t>
                      </a:r>
                      <a:r>
                        <a:rPr lang="ru-RU" sz="1400" dirty="0" err="1" smtClean="0"/>
                        <a:t>го</a:t>
                      </a:r>
                      <a:r>
                        <a:rPr lang="ru-RU" sz="1400" dirty="0" smtClean="0"/>
                        <a:t>: 280,2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 – 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700,5</a:t>
                      </a:r>
                    </a:p>
                    <a:p>
                      <a:r>
                        <a:rPr lang="ru-RU" sz="1400" baseline="0" dirty="0" smtClean="0"/>
                        <a:t>за 3 – 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980,7</a:t>
                      </a:r>
                    </a:p>
                    <a:p>
                      <a:r>
                        <a:rPr lang="ru-RU" sz="1400" baseline="0" dirty="0" smtClean="0"/>
                        <a:t>Итого : 1961,40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 –</a:t>
                      </a:r>
                      <a:r>
                        <a:rPr lang="ru-RU" sz="1400" dirty="0" err="1" smtClean="0"/>
                        <a:t>го</a:t>
                      </a:r>
                      <a:r>
                        <a:rPr lang="ru-RU" sz="1400" dirty="0" smtClean="0"/>
                        <a:t>: 291,8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 –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186,4</a:t>
                      </a:r>
                    </a:p>
                    <a:p>
                      <a:r>
                        <a:rPr lang="ru-RU" sz="1400" baseline="0" dirty="0" smtClean="0"/>
                        <a:t>за 3 –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120,4</a:t>
                      </a:r>
                    </a:p>
                    <a:p>
                      <a:r>
                        <a:rPr lang="ru-RU" sz="1400" baseline="0" dirty="0" smtClean="0"/>
                        <a:t>Итого : 598,6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1730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537264" y="2996952"/>
            <a:ext cx="571499" cy="5631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28431" y="3861048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914967" y="3861048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05862" y="5060046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29396" y="5000023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172248" y="5072002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021288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1408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общеразвивающих групп в 2015г.</a:t>
            </a:r>
          </a:p>
          <a:p>
            <a:pPr algn="ctr"/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от 10000  до 15000 </a:t>
            </a:r>
            <a:r>
              <a:rPr lang="ru-RU" b="1" spc="50" dirty="0" err="1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руб</a:t>
            </a:r>
            <a:endParaRPr lang="ru-RU" b="1" spc="50" dirty="0" smtClean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81895170"/>
              </p:ext>
            </p:extLst>
          </p:nvPr>
        </p:nvGraphicFramePr>
        <p:xfrm>
          <a:off x="162789" y="1786359"/>
          <a:ext cx="8009611" cy="428377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79068"/>
                <a:gridCol w="1579068"/>
                <a:gridCol w="1467099"/>
                <a:gridCol w="1728192"/>
                <a:gridCol w="1656184"/>
              </a:tblGrid>
              <a:tr h="120529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Количество детей в семье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родительской платы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компенсации части родительской платы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второй (дополнительной)</a:t>
                      </a:r>
                      <a:r>
                        <a:rPr lang="ru-RU" sz="1400" baseline="0" dirty="0" smtClean="0"/>
                        <a:t> компенсации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оплаты родителей с учетом двух компенсационных выплат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97387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1200" dirty="0" smtClean="0"/>
                        <a:t>1 –ребенок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2812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280,2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563.4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1968,4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5371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1200" dirty="0" smtClean="0"/>
                        <a:t>2 – ребенка</a:t>
                      </a:r>
                      <a:r>
                        <a:rPr lang="ru-RU" sz="1200" baseline="0" dirty="0" smtClean="0"/>
                        <a:t>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за 1-го: 2812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2-го: 2812</a:t>
                      </a:r>
                    </a:p>
                    <a:p>
                      <a:r>
                        <a:rPr lang="ru-RU" sz="1400" baseline="0" dirty="0" smtClean="0"/>
                        <a:t>Итого : 5624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1-го: 280,2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2–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700, 5</a:t>
                      </a:r>
                    </a:p>
                    <a:p>
                      <a:r>
                        <a:rPr lang="ru-RU" sz="1400" baseline="0" dirty="0" smtClean="0"/>
                        <a:t>Итого: 980,7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1-го: 563,4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2-го: 902,34</a:t>
                      </a:r>
                    </a:p>
                    <a:p>
                      <a:r>
                        <a:rPr lang="ru-RU" sz="1400" baseline="0" dirty="0" smtClean="0"/>
                        <a:t>Итого: 1465,74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3177,56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51781">
                <a:tc>
                  <a:txBody>
                    <a:bodyPr/>
                    <a:lstStyle/>
                    <a:p>
                      <a:endParaRPr lang="ru-RU" sz="1200" dirty="0" smtClean="0"/>
                    </a:p>
                    <a:p>
                      <a:endParaRPr lang="ru-RU" sz="1200" dirty="0" smtClean="0"/>
                    </a:p>
                    <a:p>
                      <a:endParaRPr lang="ru-RU" sz="1200" dirty="0" smtClean="0"/>
                    </a:p>
                    <a:p>
                      <a:r>
                        <a:rPr lang="ru-RU" sz="1200" dirty="0" smtClean="0"/>
                        <a:t>3 – и последующие дети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 </a:t>
                      </a:r>
                      <a:r>
                        <a:rPr lang="ru-RU" sz="1400" dirty="0" err="1" smtClean="0"/>
                        <a:t>го</a:t>
                      </a:r>
                      <a:r>
                        <a:rPr lang="ru-RU" sz="1400" dirty="0" smtClean="0"/>
                        <a:t>: 1430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 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1430</a:t>
                      </a:r>
                    </a:p>
                    <a:p>
                      <a:r>
                        <a:rPr lang="ru-RU" sz="1400" baseline="0" dirty="0" smtClean="0"/>
                        <a:t>за 3 -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1430</a:t>
                      </a:r>
                    </a:p>
                    <a:p>
                      <a:r>
                        <a:rPr lang="ru-RU" sz="1400" baseline="0" dirty="0" smtClean="0"/>
                        <a:t>Итого : 4290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 – </a:t>
                      </a:r>
                      <a:r>
                        <a:rPr lang="ru-RU" sz="1400" dirty="0" err="1" smtClean="0"/>
                        <a:t>го</a:t>
                      </a:r>
                      <a:r>
                        <a:rPr lang="ru-RU" sz="1400" dirty="0" smtClean="0"/>
                        <a:t>: 280,2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 – 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700,5</a:t>
                      </a:r>
                    </a:p>
                    <a:p>
                      <a:r>
                        <a:rPr lang="ru-RU" sz="1400" baseline="0" dirty="0" smtClean="0"/>
                        <a:t>за 3 – 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980,7</a:t>
                      </a:r>
                    </a:p>
                    <a:p>
                      <a:r>
                        <a:rPr lang="ru-RU" sz="1400" baseline="0" dirty="0" smtClean="0"/>
                        <a:t>Итого : 1961,40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 –</a:t>
                      </a:r>
                      <a:r>
                        <a:rPr lang="ru-RU" sz="1400" dirty="0" err="1" smtClean="0"/>
                        <a:t>го</a:t>
                      </a:r>
                      <a:r>
                        <a:rPr lang="ru-RU" sz="1400" dirty="0" smtClean="0"/>
                        <a:t>: 148,8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 –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114,6</a:t>
                      </a:r>
                    </a:p>
                    <a:p>
                      <a:r>
                        <a:rPr lang="ru-RU" sz="1400" baseline="0" dirty="0" smtClean="0"/>
                        <a:t>за 3 –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0</a:t>
                      </a:r>
                    </a:p>
                    <a:p>
                      <a:r>
                        <a:rPr lang="ru-RU" sz="1400" baseline="0" dirty="0" smtClean="0"/>
                        <a:t>Итого : 263,4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2065,2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537264" y="2996952"/>
            <a:ext cx="571499" cy="5631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28431" y="3861048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914967" y="3861048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05862" y="4954049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29396" y="4954047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172248" y="4954048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021288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1805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общеразвивающих групп в 2015г.</a:t>
            </a:r>
          </a:p>
          <a:p>
            <a:pPr algn="ctr"/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от 15000  до 20000 </a:t>
            </a:r>
            <a:r>
              <a:rPr lang="ru-RU" b="1" spc="50" dirty="0" err="1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руб</a:t>
            </a:r>
            <a:endParaRPr lang="ru-RU" b="1" spc="50" dirty="0" smtClean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27143645"/>
              </p:ext>
            </p:extLst>
          </p:nvPr>
        </p:nvGraphicFramePr>
        <p:xfrm>
          <a:off x="162789" y="1786359"/>
          <a:ext cx="8009611" cy="428377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79068"/>
                <a:gridCol w="1579068"/>
                <a:gridCol w="1467099"/>
                <a:gridCol w="1728192"/>
                <a:gridCol w="1656184"/>
              </a:tblGrid>
              <a:tr h="120529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Количество детей в семье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родительской платы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компенсации части родительской платы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второй (дополнительной)</a:t>
                      </a:r>
                      <a:r>
                        <a:rPr lang="ru-RU" sz="1400" baseline="0" dirty="0" smtClean="0"/>
                        <a:t> компенсации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оплаты родителей с учетом двух компенсационных выплат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97387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1200" dirty="0" smtClean="0"/>
                        <a:t>1 –ребенок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2812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280,2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282,2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2249,6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5371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1200" dirty="0" smtClean="0"/>
                        <a:t>2 – ребенка</a:t>
                      </a:r>
                      <a:r>
                        <a:rPr lang="ru-RU" sz="1200" baseline="0" dirty="0" smtClean="0"/>
                        <a:t>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за 1-го: 2812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2-го: 2812</a:t>
                      </a:r>
                    </a:p>
                    <a:p>
                      <a:r>
                        <a:rPr lang="ru-RU" sz="1400" baseline="0" dirty="0" smtClean="0"/>
                        <a:t>Итого : 5624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1-го: 280,2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2–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700, 5</a:t>
                      </a:r>
                    </a:p>
                    <a:p>
                      <a:r>
                        <a:rPr lang="ru-RU" sz="1400" baseline="0" dirty="0" smtClean="0"/>
                        <a:t>Итого: 980,7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1-го: 282,2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2-го: 621,14</a:t>
                      </a:r>
                    </a:p>
                    <a:p>
                      <a:r>
                        <a:rPr lang="ru-RU" sz="1400" baseline="0" dirty="0" smtClean="0"/>
                        <a:t>Итого: 903,34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3739,96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51781">
                <a:tc>
                  <a:txBody>
                    <a:bodyPr/>
                    <a:lstStyle/>
                    <a:p>
                      <a:endParaRPr lang="ru-RU" sz="1200" dirty="0" smtClean="0"/>
                    </a:p>
                    <a:p>
                      <a:endParaRPr lang="ru-RU" sz="1200" dirty="0" smtClean="0"/>
                    </a:p>
                    <a:p>
                      <a:endParaRPr lang="ru-RU" sz="1200" dirty="0" smtClean="0"/>
                    </a:p>
                    <a:p>
                      <a:r>
                        <a:rPr lang="ru-RU" sz="1200" dirty="0" smtClean="0"/>
                        <a:t>3 – и последующие дети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 </a:t>
                      </a:r>
                      <a:r>
                        <a:rPr lang="ru-RU" sz="1400" dirty="0" err="1" smtClean="0"/>
                        <a:t>го</a:t>
                      </a:r>
                      <a:r>
                        <a:rPr lang="ru-RU" sz="1400" dirty="0" smtClean="0"/>
                        <a:t>: 1430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 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1430</a:t>
                      </a:r>
                    </a:p>
                    <a:p>
                      <a:r>
                        <a:rPr lang="ru-RU" sz="1400" baseline="0" dirty="0" smtClean="0"/>
                        <a:t>за 3 -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1430</a:t>
                      </a:r>
                    </a:p>
                    <a:p>
                      <a:r>
                        <a:rPr lang="ru-RU" sz="1400" baseline="0" dirty="0" smtClean="0"/>
                        <a:t>Итого : 4290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 – </a:t>
                      </a:r>
                      <a:r>
                        <a:rPr lang="ru-RU" sz="1400" dirty="0" err="1" smtClean="0"/>
                        <a:t>го</a:t>
                      </a:r>
                      <a:r>
                        <a:rPr lang="ru-RU" sz="1400" dirty="0" smtClean="0"/>
                        <a:t>: 280,2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 – 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700,5</a:t>
                      </a:r>
                    </a:p>
                    <a:p>
                      <a:r>
                        <a:rPr lang="ru-RU" sz="1400" baseline="0" dirty="0" smtClean="0"/>
                        <a:t>за 3 – 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980,7</a:t>
                      </a:r>
                    </a:p>
                    <a:p>
                      <a:r>
                        <a:rPr lang="ru-RU" sz="1400" baseline="0" dirty="0" smtClean="0"/>
                        <a:t>Итого : 1961,40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 –</a:t>
                      </a:r>
                      <a:r>
                        <a:rPr lang="ru-RU" sz="1400" dirty="0" err="1" smtClean="0"/>
                        <a:t>го</a:t>
                      </a:r>
                      <a:r>
                        <a:rPr lang="ru-RU" sz="1400" dirty="0" smtClean="0"/>
                        <a:t>: 5,8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 –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0</a:t>
                      </a:r>
                    </a:p>
                    <a:p>
                      <a:r>
                        <a:rPr lang="ru-RU" sz="1400" baseline="0" dirty="0" smtClean="0"/>
                        <a:t>за 3 –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0</a:t>
                      </a:r>
                    </a:p>
                    <a:p>
                      <a:r>
                        <a:rPr lang="ru-RU" sz="1400" baseline="0" dirty="0" smtClean="0"/>
                        <a:t>Итого : 5.8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2322,8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537264" y="2996952"/>
            <a:ext cx="571499" cy="5631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28431" y="3861048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914967" y="3861048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05862" y="5000023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29396" y="5000023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172248" y="4995613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021288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3248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 расходах на содержание детей в дошкольных образовательных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О расходах на содержание детей в дошкольных образовательных</Template>
  <TotalTime>196</TotalTime>
  <Words>1283</Words>
  <Application>Microsoft Office PowerPoint</Application>
  <PresentationFormat>Экран (4:3)</PresentationFormat>
  <Paragraphs>254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О расходах на содержание детей в дошкольных образовательных</vt:lpstr>
      <vt:lpstr>О расходах на содержание детей  в дошкольных образовательных учреждениях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расходах на содержание детей  в дошкольных образовательных учреждениях</dc:title>
  <dc:creator>502_2</dc:creator>
  <cp:lastModifiedBy>66</cp:lastModifiedBy>
  <cp:revision>10</cp:revision>
  <cp:lastPrinted>2014-11-13T06:47:57Z</cp:lastPrinted>
  <dcterms:created xsi:type="dcterms:W3CDTF">2014-11-27T06:25:01Z</dcterms:created>
  <dcterms:modified xsi:type="dcterms:W3CDTF">2014-12-09T12:08:52Z</dcterms:modified>
</cp:coreProperties>
</file>